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wmf" ContentType="image/x-wmf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2"/>
  </p:notesMasterIdLst>
  <p:handoutMasterIdLst>
    <p:handoutMasterId r:id="rId123"/>
  </p:handoutMasterIdLst>
  <p:sldIdLst>
    <p:sldId id="659" r:id="rId2"/>
    <p:sldId id="283" r:id="rId3"/>
    <p:sldId id="275" r:id="rId4"/>
    <p:sldId id="363" r:id="rId5"/>
    <p:sldId id="364" r:id="rId6"/>
    <p:sldId id="276" r:id="rId7"/>
    <p:sldId id="362" r:id="rId8"/>
    <p:sldId id="690" r:id="rId9"/>
    <p:sldId id="597" r:id="rId10"/>
    <p:sldId id="598" r:id="rId11"/>
    <p:sldId id="689" r:id="rId12"/>
    <p:sldId id="466" r:id="rId13"/>
    <p:sldId id="698" r:id="rId14"/>
    <p:sldId id="616" r:id="rId15"/>
    <p:sldId id="277" r:id="rId16"/>
    <p:sldId id="278" r:id="rId17"/>
    <p:sldId id="701" r:id="rId18"/>
    <p:sldId id="604" r:id="rId19"/>
    <p:sldId id="605" r:id="rId20"/>
    <p:sldId id="356" r:id="rId21"/>
    <p:sldId id="369" r:id="rId22"/>
    <p:sldId id="599" r:id="rId23"/>
    <p:sldId id="494" r:id="rId24"/>
    <p:sldId id="577" r:id="rId25"/>
    <p:sldId id="603" r:id="rId26"/>
    <p:sldId id="578" r:id="rId27"/>
    <p:sldId id="580" r:id="rId28"/>
    <p:sldId id="582" r:id="rId29"/>
    <p:sldId id="702" r:id="rId30"/>
    <p:sldId id="495" r:id="rId31"/>
    <p:sldId id="594" r:id="rId32"/>
    <p:sldId id="496" r:id="rId33"/>
    <p:sldId id="600" r:id="rId34"/>
    <p:sldId id="503" r:id="rId35"/>
    <p:sldId id="498" r:id="rId36"/>
    <p:sldId id="703" r:id="rId37"/>
    <p:sldId id="531" r:id="rId38"/>
    <p:sldId id="532" r:id="rId39"/>
    <p:sldId id="658" r:id="rId40"/>
    <p:sldId id="564" r:id="rId41"/>
    <p:sldId id="534" r:id="rId42"/>
    <p:sldId id="631" r:id="rId43"/>
    <p:sldId id="533" r:id="rId44"/>
    <p:sldId id="636" r:id="rId45"/>
    <p:sldId id="704" r:id="rId46"/>
    <p:sldId id="699" r:id="rId47"/>
    <p:sldId id="632" r:id="rId48"/>
    <p:sldId id="633" r:id="rId49"/>
    <p:sldId id="638" r:id="rId50"/>
    <p:sldId id="640" r:id="rId51"/>
    <p:sldId id="641" r:id="rId52"/>
    <p:sldId id="537" r:id="rId53"/>
    <p:sldId id="538" r:id="rId54"/>
    <p:sldId id="554" r:id="rId55"/>
    <p:sldId id="601" r:id="rId56"/>
    <p:sldId id="682" r:id="rId57"/>
    <p:sldId id="552" r:id="rId58"/>
    <p:sldId id="602" r:id="rId59"/>
    <p:sldId id="568" r:id="rId60"/>
    <p:sldId id="596" r:id="rId61"/>
    <p:sldId id="539" r:id="rId62"/>
    <p:sldId id="700" r:id="rId63"/>
    <p:sldId id="541" r:id="rId64"/>
    <p:sldId id="569" r:id="rId65"/>
    <p:sldId id="691" r:id="rId66"/>
    <p:sldId id="542" r:id="rId67"/>
    <p:sldId id="543" r:id="rId68"/>
    <p:sldId id="544" r:id="rId69"/>
    <p:sldId id="545" r:id="rId70"/>
    <p:sldId id="546" r:id="rId71"/>
    <p:sldId id="573" r:id="rId72"/>
    <p:sldId id="651" r:id="rId73"/>
    <p:sldId id="692" r:id="rId74"/>
    <p:sldId id="550" r:id="rId75"/>
    <p:sldId id="681" r:id="rId76"/>
    <p:sldId id="660" r:id="rId77"/>
    <p:sldId id="680" r:id="rId78"/>
    <p:sldId id="693" r:id="rId79"/>
    <p:sldId id="558" r:id="rId80"/>
    <p:sldId id="559" r:id="rId81"/>
    <p:sldId id="661" r:id="rId82"/>
    <p:sldId id="706" r:id="rId83"/>
    <p:sldId id="560" r:id="rId84"/>
    <p:sldId id="662" r:id="rId85"/>
    <p:sldId id="694" r:id="rId86"/>
    <p:sldId id="663" r:id="rId87"/>
    <p:sldId id="664" r:id="rId88"/>
    <p:sldId id="667" r:id="rId89"/>
    <p:sldId id="562" r:id="rId90"/>
    <p:sldId id="668" r:id="rId91"/>
    <p:sldId id="666" r:id="rId92"/>
    <p:sldId id="669" r:id="rId93"/>
    <p:sldId id="670" r:id="rId94"/>
    <p:sldId id="671" r:id="rId95"/>
    <p:sldId id="674" r:id="rId96"/>
    <p:sldId id="672" r:id="rId97"/>
    <p:sldId id="673" r:id="rId98"/>
    <p:sldId id="675" r:id="rId99"/>
    <p:sldId id="677" r:id="rId100"/>
    <p:sldId id="420" r:id="rId101"/>
    <p:sldId id="479" r:id="rId102"/>
    <p:sldId id="480" r:id="rId103"/>
    <p:sldId id="654" r:id="rId104"/>
    <p:sldId id="481" r:id="rId105"/>
    <p:sldId id="655" r:id="rId106"/>
    <p:sldId id="482" r:id="rId107"/>
    <p:sldId id="656" r:id="rId108"/>
    <p:sldId id="657" r:id="rId109"/>
    <p:sldId id="485" r:id="rId110"/>
    <p:sldId id="696" r:id="rId111"/>
    <p:sldId id="697" r:id="rId112"/>
    <p:sldId id="707" r:id="rId113"/>
    <p:sldId id="708" r:id="rId114"/>
    <p:sldId id="709" r:id="rId115"/>
    <p:sldId id="711" r:id="rId116"/>
    <p:sldId id="712" r:id="rId117"/>
    <p:sldId id="713" r:id="rId118"/>
    <p:sldId id="714" r:id="rId119"/>
    <p:sldId id="715" r:id="rId120"/>
    <p:sldId id="717" r:id="rId121"/>
  </p:sldIdLst>
  <p:sldSz cx="12192000" cy="6858000"/>
  <p:notesSz cx="10234613" cy="710406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33B5"/>
    <a:srgbClr val="FF0066"/>
    <a:srgbClr val="005A9E"/>
    <a:srgbClr val="FF66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27677" autoAdjust="0"/>
    <p:restoredTop sz="66298" autoAdjust="0"/>
  </p:normalViewPr>
  <p:slideViewPr>
    <p:cSldViewPr snapToGrid="0">
      <p:cViewPr varScale="1">
        <p:scale>
          <a:sx n="73" d="100"/>
          <a:sy n="73" d="100"/>
        </p:scale>
        <p:origin x="-20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7" d="100"/>
        <a:sy n="97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6"/>
            <a:ext cx="4433942" cy="356680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5798234" y="6"/>
            <a:ext cx="4433942" cy="356680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r">
              <a:defRPr sz="1200"/>
            </a:lvl1pPr>
          </a:lstStyle>
          <a:p>
            <a:fld id="{67DD6D8A-DFD3-42B0-BFDD-EFE35C66258D}" type="datetimeFigureOut">
              <a:rPr lang="pl-PL" smtClean="0"/>
              <a:pPr/>
              <a:t>01.05.2020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6747389"/>
            <a:ext cx="4433942" cy="356680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5798234" y="6747389"/>
            <a:ext cx="4433942" cy="356680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r">
              <a:defRPr sz="1200"/>
            </a:lvl1pPr>
          </a:lstStyle>
          <a:p>
            <a:fld id="{A0AFB35E-323E-4746-8CC4-A019020D7AE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721226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6437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4999" cy="356437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r">
              <a:defRPr sz="1200"/>
            </a:lvl1pPr>
          </a:lstStyle>
          <a:p>
            <a:fld id="{BC05FCAD-18F8-4984-B1AC-6225940D59E0}" type="datetimeFigureOut">
              <a:rPr lang="pl-PL" smtClean="0"/>
              <a:pPr/>
              <a:t>01.05.2020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987675" y="887413"/>
            <a:ext cx="4259263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88" tIns="47544" rIns="95088" bIns="47544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1023467" y="3418836"/>
            <a:ext cx="8187689" cy="2797225"/>
          </a:xfrm>
          <a:prstGeom prst="rect">
            <a:avLst/>
          </a:prstGeom>
        </p:spPr>
        <p:txBody>
          <a:bodyPr vert="horz" lIns="95088" tIns="47544" rIns="95088" bIns="47544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6747626"/>
            <a:ext cx="4434999" cy="356437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797246" y="6747626"/>
            <a:ext cx="4434999" cy="356437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r">
              <a:defRPr sz="1200"/>
            </a:lvl1pPr>
          </a:lstStyle>
          <a:p>
            <a:fld id="{9D7403CF-EC9C-40D2-BC29-DE976D18DB8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6639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60248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0885"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02588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W zależności od tego czy opisujemy technikę  obrazowania czy zjawisko fizyczne, używa się odpowiednio nazw i skrótów - MRI (ang. </a:t>
            </a:r>
            <a:r>
              <a:rPr lang="pl-PL" dirty="0" err="1" smtClean="0"/>
              <a:t>Magnetic</a:t>
            </a:r>
            <a:r>
              <a:rPr lang="pl-PL" dirty="0" smtClean="0"/>
              <a:t> </a:t>
            </a:r>
            <a:r>
              <a:rPr lang="pl-PL" dirty="0" err="1" smtClean="0"/>
              <a:t>Resonance</a:t>
            </a:r>
            <a:r>
              <a:rPr lang="pl-PL" dirty="0" smtClean="0"/>
              <a:t> </a:t>
            </a:r>
            <a:r>
              <a:rPr lang="pl-PL" dirty="0" err="1" smtClean="0"/>
              <a:t>Imaging</a:t>
            </a:r>
            <a:r>
              <a:rPr lang="pl-PL" dirty="0" smtClean="0"/>
              <a:t>), i NMR (ang. </a:t>
            </a:r>
            <a:r>
              <a:rPr lang="pl-PL" dirty="0" err="1" smtClean="0"/>
              <a:t>Nuclear</a:t>
            </a:r>
            <a:r>
              <a:rPr lang="pl-PL" dirty="0" smtClean="0"/>
              <a:t> </a:t>
            </a:r>
            <a:r>
              <a:rPr lang="pl-PL" dirty="0" err="1" smtClean="0"/>
              <a:t>Magnetic</a:t>
            </a:r>
            <a:r>
              <a:rPr lang="pl-PL" dirty="0" smtClean="0"/>
              <a:t> </a:t>
            </a:r>
            <a:r>
              <a:rPr lang="pl-PL" dirty="0" err="1" smtClean="0"/>
              <a:t>Resonance</a:t>
            </a:r>
            <a:r>
              <a:rPr lang="pl-PL" dirty="0" smtClean="0"/>
              <a:t>).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532874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055757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828561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001080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641428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625716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20641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50222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899317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5431141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7" indent="-294299"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195" indent="-235439"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8073" indent="-235439"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8951" indent="-235439"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89829" indent="-235439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0708" indent="-235439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1586" indent="-235439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2463" indent="-235439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2C73CC2-68E1-4F69-B1F0-B6C770655070}" type="slidenum">
              <a:rPr lang="pl-PL" altLang="pl-PL" sz="1200"/>
              <a:pPr/>
              <a:t>18</a:t>
            </a:fld>
            <a:endParaRPr lang="pl-PL" altLang="pl-PL" sz="1200" dirty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52725" y="531813"/>
            <a:ext cx="4733925" cy="2663825"/>
          </a:xfrm>
          <a:solidFill>
            <a:srgbClr val="FFFFFF"/>
          </a:solidFill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63663" y="3374519"/>
            <a:ext cx="7507289" cy="319643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  <p:extLst>
      <p:ext uri="{BB962C8B-B14F-4D97-AF65-F5344CB8AC3E}">
        <p14:creationId xmlns:p14="http://schemas.microsoft.com/office/powerpoint/2010/main" xmlns="" val="35077764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7" indent="-294299"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195" indent="-235439"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8073" indent="-235439"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8951" indent="-235439"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89829" indent="-235439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0708" indent="-235439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1586" indent="-235439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2463" indent="-235439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4FD0408-69A2-4104-B00A-58F7809D974F}" type="slidenum">
              <a:rPr lang="pl-PL" altLang="pl-PL" sz="1200"/>
              <a:pPr/>
              <a:t>19</a:t>
            </a:fld>
            <a:endParaRPr lang="pl-PL" altLang="pl-PL" sz="1200" dirty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52725" y="531813"/>
            <a:ext cx="4733925" cy="2663825"/>
          </a:xfrm>
          <a:solidFill>
            <a:srgbClr val="FFFFFF"/>
          </a:solidFill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61284" y="3374519"/>
            <a:ext cx="7512056" cy="319643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6915" tIns="43457" rIns="86915" bIns="43457"/>
          <a:lstStyle/>
          <a:p>
            <a:pPr eaLnBrk="1" hangingPunct="1"/>
            <a:endParaRPr lang="pl-PL" altLang="pl-PL" smtClean="0"/>
          </a:p>
        </p:txBody>
      </p:sp>
    </p:spTree>
    <p:extLst>
      <p:ext uri="{BB962C8B-B14F-4D97-AF65-F5344CB8AC3E}">
        <p14:creationId xmlns:p14="http://schemas.microsoft.com/office/powerpoint/2010/main" xmlns="" val="792203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054102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9299056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1932364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431632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8186636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0338617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7937516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8955756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0928950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725813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35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0988050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6994736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38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826589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39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586466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.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48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2548379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177" indent="-294299"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195" indent="-235439"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8073" indent="-235439"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18951" indent="-235439"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89829" indent="-235439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0708" indent="-235439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1586" indent="-235439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2463" indent="-235439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C96AAA6-77C1-401C-83A1-4A91F36E57BF}" type="slidenum">
              <a:rPr lang="pl-PL" altLang="pl-PL" sz="1200"/>
              <a:pPr/>
              <a:t>51</a:t>
            </a:fld>
            <a:endParaRPr lang="pl-PL" altLang="pl-PL" sz="1200" dirty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52725" y="531813"/>
            <a:ext cx="4733925" cy="2663825"/>
          </a:xfrm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63663" y="3374519"/>
            <a:ext cx="7507289" cy="319643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pl-PL" altLang="pl-PL" smtClean="0"/>
          </a:p>
        </p:txBody>
      </p:sp>
    </p:spTree>
    <p:extLst>
      <p:ext uri="{BB962C8B-B14F-4D97-AF65-F5344CB8AC3E}">
        <p14:creationId xmlns:p14="http://schemas.microsoft.com/office/powerpoint/2010/main" xmlns="" val="34357530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52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667453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53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7674895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54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3964826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57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6114601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58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28760161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60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8504247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63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292458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66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6980983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68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496063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70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405955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72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37486803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73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22471783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77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9037850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79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5837950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80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20804494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86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27093440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87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16575042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91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023852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92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82429917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93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4777743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94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3458408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95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1669211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96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88257057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97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03800336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98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71815183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100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8294325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101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64762997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102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65808562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104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43795207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106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1122193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108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74156547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403CF-EC9C-40D2-BC29-DE976D18DB83}" type="slidenum">
              <a:rPr lang="pl-PL" smtClean="0"/>
              <a:pPr/>
              <a:t>109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25005442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72594" indent="-29715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8606" indent="-2377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64048" indent="-2377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9490" indent="-2377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14933" indent="-23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90375" indent="-23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65817" indent="-23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41259" indent="-23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3EA7C2-8531-4957-AC27-CCF349A7067D}" type="slidenum">
              <a:rPr lang="en-US" altLang="pl-PL" smtClean="0"/>
              <a:pPr/>
              <a:t>112</a:t>
            </a:fld>
            <a:endParaRPr lang="en-US" altLang="pl-PL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278271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72594" indent="-29715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8606" indent="-2377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64048" indent="-2377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9490" indent="-2377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14933" indent="-23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90375" indent="-23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65817" indent="-23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41259" indent="-23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2E6166-1CB5-4123-9FAF-31DCC53199FE}" type="slidenum">
              <a:rPr lang="en-US" altLang="pl-PL" smtClean="0"/>
              <a:pPr/>
              <a:t>113</a:t>
            </a:fld>
            <a:endParaRPr lang="en-US" altLang="pl-PL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034168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72594" indent="-29715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8606" indent="-2377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64048" indent="-2377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9490" indent="-2377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14933" indent="-23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90375" indent="-23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65817" indent="-23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41259" indent="-2377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55959D-2970-454A-8EB5-628E57E405E4}" type="slidenum">
              <a:rPr lang="en-US" altLang="pl-PL" smtClean="0"/>
              <a:pPr/>
              <a:t>120</a:t>
            </a:fld>
            <a:endParaRPr lang="en-US" altLang="pl-PL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0428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448DF-E38A-4A56-8EC6-D16A20AE74D4}" type="datetime1">
              <a:rPr lang="pl-PL" smtClean="0"/>
              <a:pPr/>
              <a:t>01.05.2020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37469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9EF46-9FAB-43A5-92F9-F6C066621D92}" type="datetime1">
              <a:rPr lang="pl-PL" smtClean="0"/>
              <a:pPr/>
              <a:t>01.05.2020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009257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8F014-D009-4365-BBCB-3EDDFD07B114}" type="datetime1">
              <a:rPr lang="pl-PL" smtClean="0"/>
              <a:pPr/>
              <a:t>01.05.2020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877849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F587B-E851-4BAB-92AA-7B59448CD0A8}" type="datetime1">
              <a:rPr lang="pl-PL" smtClean="0"/>
              <a:pPr/>
              <a:t>01.05.2020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53379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11A19-174A-41A3-A123-0B224791CD1E}" type="datetime1">
              <a:rPr lang="pl-PL" smtClean="0"/>
              <a:pPr/>
              <a:t>01.05.2020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934038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BEB06-17CC-4BC4-8680-C9A4178ADEDE}" type="datetime1">
              <a:rPr lang="pl-PL" smtClean="0"/>
              <a:pPr/>
              <a:t>01.05.2020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69027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42E2-FEA1-4031-9B98-00D10B2AEF5E}" type="datetime1">
              <a:rPr lang="pl-PL" smtClean="0"/>
              <a:pPr/>
              <a:t>01.05.2020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92359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1EA0-DCFA-42CC-B36B-29EB305E9054}" type="datetime1">
              <a:rPr lang="pl-PL" smtClean="0"/>
              <a:pPr/>
              <a:t>01.05.2020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36222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D165-0FF0-41CC-9B9C-550B5C991F79}" type="datetime1">
              <a:rPr lang="pl-PL" smtClean="0"/>
              <a:pPr/>
              <a:t>01.05.2020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033286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A0713-C401-42B3-9651-B8725553F2E0}" type="datetime1">
              <a:rPr lang="pl-PL" smtClean="0"/>
              <a:pPr/>
              <a:t>01.05.2020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004803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1C12-2D47-479D-8547-79DC795B02F3}" type="datetime1">
              <a:rPr lang="pl-PL" smtClean="0"/>
              <a:pPr/>
              <a:t>01.05.2020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214799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ytuł, clipart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27200" y="76200"/>
            <a:ext cx="10363200" cy="9906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online 2"/>
          <p:cNvSpPr>
            <a:spLocks noGrp="1"/>
          </p:cNvSpPr>
          <p:nvPr>
            <p:ph type="clipArt" sz="half" idx="1"/>
          </p:nvPr>
        </p:nvSpPr>
        <p:spPr>
          <a:xfrm>
            <a:off x="711200" y="1524000"/>
            <a:ext cx="5384800" cy="4495800"/>
          </a:xfrm>
        </p:spPr>
        <p:txBody>
          <a:bodyPr/>
          <a:lstStyle/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299200" y="1524000"/>
            <a:ext cx="5384800" cy="4495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1D3AE-C58C-4E77-B9E7-1051151BE3D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xmlns="" val="1551797187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E7E46-0E91-4772-A5E1-E89176F28133}" type="datetime1">
              <a:rPr lang="pl-PL" smtClean="0"/>
              <a:pPr/>
              <a:t>01.05.2020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22049-1BB4-4F39-85E0-F5022C155A6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291105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5.wmf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6.png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1913266" y="5061584"/>
            <a:ext cx="944053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3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Dr inż. Wioletta Szczepanowska – Nowak</a:t>
            </a:r>
          </a:p>
          <a:p>
            <a:pPr algn="ctr"/>
            <a:r>
              <a:rPr lang="pl-PL" sz="3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Katedra Inżynierii Biomedycznej, Politechnika Wrocławska</a:t>
            </a:r>
          </a:p>
          <a:p>
            <a:pPr algn="ctr"/>
            <a:r>
              <a:rPr lang="pl-PL" sz="30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w</a:t>
            </a:r>
            <a:r>
              <a:rPr lang="pl-PL" sz="30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ioletta.nowak@pwr.wroc.pl</a:t>
            </a:r>
            <a:endParaRPr lang="pl-PL" sz="30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76153" y="1313585"/>
            <a:ext cx="117588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MAGNETYCZNY REZONANS JĄDROWY</a:t>
            </a:r>
            <a:endParaRPr lang="pl-PL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759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94724" y="54000"/>
            <a:ext cx="6420273" cy="68040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0026022" y="6304002"/>
            <a:ext cx="21659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500" i="1" dirty="0">
                <a:latin typeface="Andalus" panose="02020603050405020304" pitchFamily="18" charset="-78"/>
                <a:cs typeface="Andalus" panose="02020603050405020304" pitchFamily="18" charset="-78"/>
              </a:rPr>
              <a:t>7.0 Tesla </a:t>
            </a:r>
            <a:r>
              <a:rPr lang="pl-PL" sz="1500" i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MRI Brain </a:t>
            </a:r>
            <a:r>
              <a:rPr lang="pl-PL" sz="1500" i="1" dirty="0">
                <a:latin typeface="Andalus" panose="02020603050405020304" pitchFamily="18" charset="-78"/>
                <a:cs typeface="Andalus" panose="02020603050405020304" pitchFamily="18" charset="-78"/>
              </a:rPr>
              <a:t>Atlas</a:t>
            </a:r>
          </a:p>
          <a:p>
            <a:r>
              <a:rPr lang="pl-PL" sz="1500" i="1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Zang-HeeCho</a:t>
            </a:r>
            <a:endParaRPr lang="pl-PL" sz="1500" i="1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95768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886953" y="1597376"/>
            <a:ext cx="9448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MRI (ang. </a:t>
            </a:r>
            <a:r>
              <a:rPr lang="pl-PL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Magnetic</a:t>
            </a:r>
            <a: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Resonance</a:t>
            </a:r>
            <a: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Imaging</a:t>
            </a:r>
            <a: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pl-PL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NMR (ang. </a:t>
            </a:r>
            <a:r>
              <a:rPr lang="pl-PL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Nuclear</a:t>
            </a:r>
            <a: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Magnetic</a:t>
            </a:r>
            <a: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Resonance</a:t>
            </a:r>
            <a:r>
              <a:rPr 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l-PL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010" y="4622842"/>
            <a:ext cx="11758863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Magnetyczny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pole magnetyczne niezbędne do zróżnicowania stanów energetycznych</a:t>
            </a:r>
          </a:p>
          <a:p>
            <a:endParaRPr lang="pl-PL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Rezonans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	absorpcja promieniowania elektromagnetycznego o określonej długości fali</a:t>
            </a:r>
          </a:p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pl-PL" sz="2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Jądrowy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	obserwacja jąder atomów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aśnienie prostokątne 2"/>
          <p:cNvSpPr/>
          <p:nvPr/>
        </p:nvSpPr>
        <p:spPr>
          <a:xfrm flipH="1">
            <a:off x="9004803" y="364465"/>
            <a:ext cx="2219180" cy="908059"/>
          </a:xfrm>
          <a:prstGeom prst="wedgeRectCallout">
            <a:avLst>
              <a:gd name="adj1" fmla="val 3022"/>
              <a:gd name="adj2" fmla="val 1088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Technika obrazowania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aśnienie prostokątne 5"/>
          <p:cNvSpPr/>
          <p:nvPr/>
        </p:nvSpPr>
        <p:spPr>
          <a:xfrm flipH="1">
            <a:off x="409074" y="3518220"/>
            <a:ext cx="1810106" cy="908059"/>
          </a:xfrm>
          <a:prstGeom prst="wedgeRectCallout">
            <a:avLst>
              <a:gd name="adj1" fmla="val -74716"/>
              <a:gd name="adj2" fmla="val -459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Zjawisko </a:t>
            </a:r>
          </a:p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fizyczne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1225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0" y="4946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Spectrum (widmo) fal elektromagnetycznych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Łącznik prosty ze strzałką 5"/>
          <p:cNvCxnSpPr/>
          <p:nvPr/>
        </p:nvCxnSpPr>
        <p:spPr>
          <a:xfrm flipV="1">
            <a:off x="1051388" y="1328898"/>
            <a:ext cx="10089223" cy="10274"/>
          </a:xfrm>
          <a:prstGeom prst="straightConnector1">
            <a:avLst/>
          </a:prstGeom>
          <a:ln w="762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/>
          <p:cNvCxnSpPr/>
          <p:nvPr/>
        </p:nvCxnSpPr>
        <p:spPr>
          <a:xfrm flipH="1">
            <a:off x="1051388" y="1971675"/>
            <a:ext cx="10089223" cy="6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/>
          <p:cNvSpPr txBox="1"/>
          <p:nvPr/>
        </p:nvSpPr>
        <p:spPr>
          <a:xfrm>
            <a:off x="5738812" y="743730"/>
            <a:ext cx="125771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Energia 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5485858" y="1447286"/>
            <a:ext cx="176362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Długość fali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2820" y="2604778"/>
            <a:ext cx="9029700" cy="3514725"/>
          </a:xfrm>
          <a:prstGeom prst="rect">
            <a:avLst/>
          </a:prstGeom>
        </p:spPr>
      </p:pic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11628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0" y="49464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Zalety obrazowania NMR w porównaniu </a:t>
            </a:r>
          </a:p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 innymi technikami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0" y="1616326"/>
            <a:ext cx="75580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ysoka, specyficzna dla tej metody zdolność </a:t>
            </a:r>
          </a:p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kontrastowania tkanek miękkich (!!!),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brazowanie wielopłaszczyznowe,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rak szkodliwych efektów ubocznych,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dolność obrazowania przepływów bez środków kontrastujących,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ednoczesne zbieranie informacji o anatomicznej, fizjologicznej, biochemicznej naturze tkanek. 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5125" y="1423987"/>
            <a:ext cx="5476875" cy="3838575"/>
          </a:xfrm>
          <a:prstGeom prst="rect">
            <a:avLst/>
          </a:prstGeom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23206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275389" y="875178"/>
            <a:ext cx="9232720" cy="56015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1944 	</a:t>
            </a:r>
            <a:r>
              <a:rPr lang="pl-PL" sz="22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Fizyka   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pl-PL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Rabi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(Kolumbia)</a:t>
            </a:r>
          </a:p>
          <a:p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(opracowanie metody pozwalającej na pomiar magnetycznych</a:t>
            </a:r>
          </a:p>
          <a:p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właściwości jąder atomowych)</a:t>
            </a:r>
          </a:p>
          <a:p>
            <a:endParaRPr lang="pl-PL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1952	</a:t>
            </a:r>
            <a:r>
              <a:rPr lang="pl-PL" sz="22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Fizyka	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pl-PL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Bloch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(Stanford)</a:t>
            </a:r>
          </a:p>
          <a:p>
            <a:pPr lvl="1"/>
            <a:r>
              <a:rPr lang="pl-P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pl-PL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Purcell 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(Harvard)</a:t>
            </a:r>
          </a:p>
          <a:p>
            <a:pPr lvl="1"/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(rozwój nowych precyzyjnych metod pomiarów magnetyzmu jądrowego)</a:t>
            </a:r>
          </a:p>
          <a:p>
            <a:pPr lvl="1"/>
            <a:endParaRPr lang="pl-PL" sz="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1991	</a:t>
            </a:r>
            <a:r>
              <a:rPr lang="pl-PL" sz="22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Chemia</a:t>
            </a:r>
            <a:r>
              <a:rPr lang="pl-PL" sz="2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pl-PL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Ernst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(ETH Zurich)</a:t>
            </a:r>
          </a:p>
          <a:p>
            <a:pPr lvl="1"/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(rozwój metodologii spektroskopii NMR wysokiej rozdzielczości,</a:t>
            </a:r>
          </a:p>
          <a:p>
            <a:pPr lvl="1"/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2D, transformacja Fouriera )</a:t>
            </a:r>
          </a:p>
          <a:p>
            <a:pPr lvl="1"/>
            <a:endParaRPr lang="pl-PL" sz="7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2002	</a:t>
            </a:r>
            <a:r>
              <a:rPr lang="pl-PL" sz="22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Chemia	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pl-PL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Wuthrich</a:t>
            </a:r>
            <a:r>
              <a:rPr lang="pl-PL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(ETH Zurich)</a:t>
            </a:r>
          </a:p>
          <a:p>
            <a:pPr lvl="1"/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(metody NMR umożliwiające badanie 3D struktur makrocząsteczek)</a:t>
            </a:r>
          </a:p>
          <a:p>
            <a:pPr lvl="1"/>
            <a:endParaRPr lang="pl-PL" sz="7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lain" startAt="2003"/>
            </a:pPr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pl-PL" sz="22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Medycyna</a:t>
            </a:r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l-PL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Lauterbur</a:t>
            </a:r>
            <a:r>
              <a:rPr lang="pl-PL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(Urbana)</a:t>
            </a:r>
          </a:p>
          <a:p>
            <a:r>
              <a:rPr lang="pl-PL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pl-PL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Mansfirld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(Nottingham)</a:t>
            </a:r>
          </a:p>
          <a:p>
            <a:pPr lvl="1"/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(wykorzystanie rezonansu magnetycznego w medycynie)</a:t>
            </a:r>
          </a:p>
          <a:p>
            <a:pPr lvl="1"/>
            <a:endParaRPr lang="pl-PL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68259" y="1151244"/>
            <a:ext cx="855458" cy="1222988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0" y="4946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Historia NMR – nagrody Nobla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78967" y="951041"/>
            <a:ext cx="2324100" cy="5610225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8988852" y="2460349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i="1" dirty="0" err="1" smtClean="0"/>
              <a:t>Rabi</a:t>
            </a:r>
            <a:endParaRPr lang="pl-PL" b="1" i="1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56421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0" y="4946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Cechy tkanek obrazowane w różnych metodach obrazowania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926513" y="1028699"/>
            <a:ext cx="152317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Fotografia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7151114" y="1023931"/>
            <a:ext cx="176849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Termografia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6901042" y="3008689"/>
            <a:ext cx="167866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SPEC, PET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7142154" y="4891449"/>
            <a:ext cx="170110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Radiografia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670544" y="2934875"/>
            <a:ext cx="220124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Ultrasonografia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1176598" y="4908485"/>
            <a:ext cx="91403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NMR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3277226" y="1521449"/>
            <a:ext cx="28857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Rozkład współczynnika</a:t>
            </a:r>
          </a:p>
          <a:p>
            <a:r>
              <a:rPr lang="pl-PL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dbicia światła</a:t>
            </a:r>
            <a:endParaRPr lang="pl-PL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3210274" y="3567108"/>
            <a:ext cx="24881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Rozkład impedancji </a:t>
            </a:r>
          </a:p>
          <a:p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akustycznej</a:t>
            </a:r>
            <a:endParaRPr lang="pl-PL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3277226" y="5612767"/>
            <a:ext cx="20714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Rozkład gęstości</a:t>
            </a:r>
          </a:p>
          <a:p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protonów</a:t>
            </a:r>
            <a:endParaRPr lang="pl-PL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9230359" y="1530973"/>
            <a:ext cx="25410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Rozkład temperatury</a:t>
            </a:r>
          </a:p>
          <a:p>
            <a:r>
              <a:rPr lang="pl-PL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owierzchni ciała</a:t>
            </a:r>
            <a:endParaRPr lang="pl-PL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pole tekstowe 22"/>
          <p:cNvSpPr txBox="1"/>
          <p:nvPr/>
        </p:nvSpPr>
        <p:spPr>
          <a:xfrm>
            <a:off x="9358203" y="3522538"/>
            <a:ext cx="258596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Rozkład przestrzenny</a:t>
            </a:r>
          </a:p>
          <a:p>
            <a:r>
              <a:rPr lang="pl-PL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prowadzonych</a:t>
            </a:r>
          </a:p>
          <a:p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izotopów</a:t>
            </a:r>
          </a:p>
          <a:p>
            <a:endParaRPr lang="pl-PL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pole tekstowe 23"/>
          <p:cNvSpPr txBox="1"/>
          <p:nvPr/>
        </p:nvSpPr>
        <p:spPr>
          <a:xfrm>
            <a:off x="9403087" y="5565212"/>
            <a:ext cx="22765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Rozkład liniowego</a:t>
            </a:r>
          </a:p>
          <a:p>
            <a:r>
              <a:rPr lang="pl-PL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spółczynnika </a:t>
            </a:r>
          </a:p>
          <a:p>
            <a:r>
              <a:rPr lang="pl-PL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osłabienia</a:t>
            </a:r>
            <a:endParaRPr lang="pl-PL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2061" y="1464425"/>
            <a:ext cx="1798209" cy="14400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2380" y="3440207"/>
            <a:ext cx="1912615" cy="1440000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31470" y="3494703"/>
            <a:ext cx="1922474" cy="1440000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31168" y="5418000"/>
            <a:ext cx="1323077" cy="1440000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69570" y="1464425"/>
            <a:ext cx="1697391" cy="1440000"/>
          </a:xfrm>
          <a:prstGeom prst="rect">
            <a:avLst/>
          </a:prstGeom>
        </p:spPr>
      </p:pic>
      <p:pic>
        <p:nvPicPr>
          <p:cNvPr id="26" name="Obraz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0342" y="5368503"/>
            <a:ext cx="1157760" cy="1440000"/>
          </a:xfrm>
          <a:prstGeom prst="rect">
            <a:avLst/>
          </a:prstGeom>
        </p:spPr>
      </p:pic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7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872061" y="4934703"/>
            <a:ext cx="5290891" cy="192329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80615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8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1876009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Przypomnijmy sobie kilka pojęć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71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9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91814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aza, zgodność fazowa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lipsa 5"/>
          <p:cNvSpPr/>
          <p:nvPr/>
        </p:nvSpPr>
        <p:spPr>
          <a:xfrm>
            <a:off x="457200" y="1963271"/>
            <a:ext cx="3227294" cy="32272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" name="Łącznik prosty ze strzałką 7"/>
          <p:cNvCxnSpPr/>
          <p:nvPr/>
        </p:nvCxnSpPr>
        <p:spPr>
          <a:xfrm flipH="1" flipV="1">
            <a:off x="2043953" y="1199810"/>
            <a:ext cx="53788" cy="47437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/>
          <p:cNvCxnSpPr/>
          <p:nvPr/>
        </p:nvCxnSpPr>
        <p:spPr>
          <a:xfrm>
            <a:off x="0" y="3576918"/>
            <a:ext cx="441063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/>
          <p:nvPr/>
        </p:nvCxnSpPr>
        <p:spPr>
          <a:xfrm flipV="1">
            <a:off x="2070847" y="2662518"/>
            <a:ext cx="1317812" cy="90918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pole tekstowe 12"/>
              <p:cNvSpPr txBox="1"/>
              <p:nvPr/>
            </p:nvSpPr>
            <p:spPr>
              <a:xfrm>
                <a:off x="3786431" y="2360512"/>
                <a:ext cx="1382878" cy="6040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l-PL" sz="35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pl-PL" sz="35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35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pl-PL" sz="35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pl-PL" sz="3500" b="0" i="1" smtClean="0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⃗"/>
                          <m:ctrlPr>
                            <a:rPr lang="pl-PL" sz="35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pl-PL" sz="3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35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pl-PL" sz="35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pl-PL" sz="3500" dirty="0"/>
              </a:p>
            </p:txBody>
          </p:sp>
        </mc:Choice>
        <mc:Fallback>
          <p:sp>
            <p:nvSpPr>
              <p:cNvPr id="13" name="pole tekstow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6431" y="2360512"/>
                <a:ext cx="1382878" cy="604012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pole tekstowe 13"/>
          <p:cNvSpPr txBox="1"/>
          <p:nvPr/>
        </p:nvSpPr>
        <p:spPr>
          <a:xfrm>
            <a:off x="4086507" y="3539553"/>
            <a:ext cx="32412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/>
              <a:t>x</a:t>
            </a:r>
            <a:endParaRPr lang="pl-PL" sz="2500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2257008" y="1210236"/>
            <a:ext cx="33054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/>
              <a:t>y</a:t>
            </a:r>
            <a:endParaRPr lang="pl-PL" sz="2500" dirty="0"/>
          </a:p>
        </p:txBody>
      </p:sp>
      <p:sp>
        <p:nvSpPr>
          <p:cNvPr id="16" name="Elipsa 15"/>
          <p:cNvSpPr/>
          <p:nvPr/>
        </p:nvSpPr>
        <p:spPr>
          <a:xfrm>
            <a:off x="6659620" y="1963271"/>
            <a:ext cx="3227294" cy="32272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7" name="Łącznik prosty ze strzałką 16"/>
          <p:cNvCxnSpPr/>
          <p:nvPr/>
        </p:nvCxnSpPr>
        <p:spPr>
          <a:xfrm flipH="1" flipV="1">
            <a:off x="8246373" y="1199810"/>
            <a:ext cx="53788" cy="47437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/>
          <p:cNvCxnSpPr/>
          <p:nvPr/>
        </p:nvCxnSpPr>
        <p:spPr>
          <a:xfrm>
            <a:off x="6202420" y="3576918"/>
            <a:ext cx="441063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ze strzałką 18"/>
          <p:cNvCxnSpPr/>
          <p:nvPr/>
        </p:nvCxnSpPr>
        <p:spPr>
          <a:xfrm flipH="1">
            <a:off x="6961094" y="3571706"/>
            <a:ext cx="1312173" cy="89501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0" name="pole tekstowe 19"/>
              <p:cNvSpPr txBox="1"/>
              <p:nvPr/>
            </p:nvSpPr>
            <p:spPr>
              <a:xfrm>
                <a:off x="5896464" y="4723278"/>
                <a:ext cx="1382878" cy="6040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l-PL" sz="35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pl-PL" sz="35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35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pl-PL" sz="35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pl-PL" sz="3500" b="0" i="1" smtClean="0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⃗"/>
                          <m:ctrlPr>
                            <a:rPr lang="pl-PL" sz="35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pl-PL" sz="3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35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pl-PL" sz="35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pl-PL" sz="3500" dirty="0"/>
              </a:p>
            </p:txBody>
          </p:sp>
        </mc:Choice>
        <mc:Fallback>
          <p:sp>
            <p:nvSpPr>
              <p:cNvPr id="20" name="pole tekstow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6464" y="4723278"/>
                <a:ext cx="1382878" cy="604012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pole tekstowe 20"/>
          <p:cNvSpPr txBox="1"/>
          <p:nvPr/>
        </p:nvSpPr>
        <p:spPr>
          <a:xfrm>
            <a:off x="10288927" y="3539553"/>
            <a:ext cx="32412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/>
              <a:t>x</a:t>
            </a:r>
            <a:endParaRPr lang="pl-PL" sz="2500" dirty="0"/>
          </a:p>
        </p:txBody>
      </p:sp>
      <p:sp>
        <p:nvSpPr>
          <p:cNvPr id="22" name="pole tekstowe 21"/>
          <p:cNvSpPr txBox="1"/>
          <p:nvPr/>
        </p:nvSpPr>
        <p:spPr>
          <a:xfrm>
            <a:off x="8459428" y="1210236"/>
            <a:ext cx="33054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/>
              <a:t>y</a:t>
            </a:r>
            <a:endParaRPr lang="pl-PL" sz="2500" dirty="0"/>
          </a:p>
        </p:txBody>
      </p:sp>
      <p:sp>
        <p:nvSpPr>
          <p:cNvPr id="2" name="pole tekstowe 1"/>
          <p:cNvSpPr txBox="1"/>
          <p:nvPr/>
        </p:nvSpPr>
        <p:spPr>
          <a:xfrm>
            <a:off x="1928232" y="6277192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t</a:t>
            </a:r>
            <a:r>
              <a:rPr lang="pl-PL" dirty="0" smtClean="0"/>
              <a:t>=0</a:t>
            </a:r>
            <a:endParaRPr lang="pl-PL" dirty="0"/>
          </a:p>
        </p:txBody>
      </p:sp>
      <p:sp>
        <p:nvSpPr>
          <p:cNvPr id="23" name="pole tekstowe 22"/>
          <p:cNvSpPr txBox="1"/>
          <p:nvPr/>
        </p:nvSpPr>
        <p:spPr>
          <a:xfrm>
            <a:off x="8026244" y="6266766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t=t</a:t>
            </a:r>
            <a:r>
              <a:rPr lang="pl-PL" baseline="-25000" dirty="0" smtClean="0"/>
              <a:t>0</a:t>
            </a:r>
            <a:endParaRPr lang="pl-PL" baseline="-25000" dirty="0"/>
          </a:p>
        </p:txBody>
      </p:sp>
    </p:spTree>
    <p:extLst>
      <p:ext uri="{BB962C8B-B14F-4D97-AF65-F5344CB8AC3E}">
        <p14:creationId xmlns:p14="http://schemas.microsoft.com/office/powerpoint/2010/main" xmlns="" val="333319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10</a:t>
            </a:fld>
            <a:endParaRPr lang="pl-PL"/>
          </a:p>
        </p:txBody>
      </p:sp>
      <p:sp>
        <p:nvSpPr>
          <p:cNvPr id="5" name="Elipsa 4"/>
          <p:cNvSpPr/>
          <p:nvPr/>
        </p:nvSpPr>
        <p:spPr>
          <a:xfrm>
            <a:off x="1285920" y="2143792"/>
            <a:ext cx="3227294" cy="32272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6" name="Łącznik prosty ze strzałką 5"/>
          <p:cNvCxnSpPr/>
          <p:nvPr/>
        </p:nvCxnSpPr>
        <p:spPr>
          <a:xfrm flipH="1" flipV="1">
            <a:off x="2872673" y="1380331"/>
            <a:ext cx="53788" cy="47437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ze strzałką 6"/>
          <p:cNvCxnSpPr/>
          <p:nvPr/>
        </p:nvCxnSpPr>
        <p:spPr>
          <a:xfrm>
            <a:off x="828720" y="3757439"/>
            <a:ext cx="441063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/>
          <p:cNvCxnSpPr/>
          <p:nvPr/>
        </p:nvCxnSpPr>
        <p:spPr>
          <a:xfrm flipV="1">
            <a:off x="2899567" y="2220040"/>
            <a:ext cx="516701" cy="153218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pole tekstowe 8"/>
              <p:cNvSpPr txBox="1"/>
              <p:nvPr/>
            </p:nvSpPr>
            <p:spPr>
              <a:xfrm>
                <a:off x="3331343" y="1571713"/>
                <a:ext cx="653640" cy="6040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l-PL" sz="35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pl-PL" sz="35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35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pl-PL" sz="35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pl-PL" sz="3500" dirty="0"/>
              </a:p>
            </p:txBody>
          </p:sp>
        </mc:Choice>
        <mc:Fallback>
          <p:sp>
            <p:nvSpPr>
              <p:cNvPr id="9" name="pole tekstow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1343" y="1571713"/>
                <a:ext cx="653640" cy="604012"/>
              </a:xfrm>
              <a:prstGeom prst="rect">
                <a:avLst/>
              </a:prstGeom>
              <a:blipFill rotWithShape="0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pole tekstowe 9"/>
          <p:cNvSpPr txBox="1"/>
          <p:nvPr/>
        </p:nvSpPr>
        <p:spPr>
          <a:xfrm>
            <a:off x="4915227" y="3720074"/>
            <a:ext cx="32412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/>
              <a:t>x</a:t>
            </a:r>
            <a:endParaRPr lang="pl-PL" sz="2500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2407036" y="1161533"/>
            <a:ext cx="33054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/>
              <a:t>y</a:t>
            </a:r>
            <a:endParaRPr lang="pl-PL" sz="2500" dirty="0"/>
          </a:p>
        </p:txBody>
      </p:sp>
      <p:cxnSp>
        <p:nvCxnSpPr>
          <p:cNvPr id="13" name="Łącznik prosty ze strzałką 12"/>
          <p:cNvCxnSpPr/>
          <p:nvPr/>
        </p:nvCxnSpPr>
        <p:spPr>
          <a:xfrm flipV="1">
            <a:off x="2926461" y="2945632"/>
            <a:ext cx="1345283" cy="77444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pole tekstowe 15"/>
              <p:cNvSpPr txBox="1"/>
              <p:nvPr/>
            </p:nvSpPr>
            <p:spPr>
              <a:xfrm>
                <a:off x="4397659" y="2341620"/>
                <a:ext cx="664028" cy="6040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l-PL" sz="35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pl-PL" sz="3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35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pl-PL" sz="35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pl-PL" sz="3500" dirty="0"/>
              </a:p>
            </p:txBody>
          </p:sp>
        </mc:Choice>
        <mc:Fallback>
          <p:sp>
            <p:nvSpPr>
              <p:cNvPr id="16" name="pole tekstowe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659" y="2341620"/>
                <a:ext cx="664028" cy="604012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8" name="pole tekstowe 17"/>
              <p:cNvSpPr txBox="1"/>
              <p:nvPr/>
            </p:nvSpPr>
            <p:spPr>
              <a:xfrm>
                <a:off x="3179978" y="2816663"/>
                <a:ext cx="383887" cy="538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35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pl-PL" sz="3500" dirty="0"/>
              </a:p>
            </p:txBody>
          </p:sp>
        </mc:Choice>
        <mc:Fallback>
          <p:sp>
            <p:nvSpPr>
              <p:cNvPr id="18" name="pole tekstow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978" y="2816663"/>
                <a:ext cx="383887" cy="538609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pole tekstowe 19"/>
          <p:cNvSpPr txBox="1"/>
          <p:nvPr/>
        </p:nvSpPr>
        <p:spPr>
          <a:xfrm>
            <a:off x="0" y="91814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Rozfazowanie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(utrata koherencji), synchronizacja fazy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Elipsa 13"/>
          <p:cNvSpPr/>
          <p:nvPr/>
        </p:nvSpPr>
        <p:spPr>
          <a:xfrm>
            <a:off x="7293434" y="2174747"/>
            <a:ext cx="3227294" cy="322729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5" name="Łącznik prosty ze strzałką 14"/>
          <p:cNvCxnSpPr/>
          <p:nvPr/>
        </p:nvCxnSpPr>
        <p:spPr>
          <a:xfrm flipH="1" flipV="1">
            <a:off x="8880187" y="1411286"/>
            <a:ext cx="53788" cy="47437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/>
          <p:cNvCxnSpPr/>
          <p:nvPr/>
        </p:nvCxnSpPr>
        <p:spPr>
          <a:xfrm flipV="1">
            <a:off x="8907081" y="2873994"/>
            <a:ext cx="1317812" cy="90918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9" name="pole tekstowe 18"/>
              <p:cNvSpPr txBox="1"/>
              <p:nvPr/>
            </p:nvSpPr>
            <p:spPr>
              <a:xfrm>
                <a:off x="10622665" y="2571988"/>
                <a:ext cx="1382878" cy="6040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l-PL" sz="35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pl-PL" sz="35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35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pl-PL" sz="35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pl-PL" sz="3500" b="0" i="1" smtClean="0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⃗"/>
                          <m:ctrlPr>
                            <a:rPr lang="pl-PL" sz="35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pl-PL" sz="3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35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pl-PL" sz="35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pl-PL" sz="3500" dirty="0"/>
              </a:p>
            </p:txBody>
          </p:sp>
        </mc:Choice>
        <mc:Fallback>
          <p:sp>
            <p:nvSpPr>
              <p:cNvPr id="19" name="pole tekstow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2665" y="2571988"/>
                <a:ext cx="1382878" cy="604012"/>
              </a:xfrm>
              <a:prstGeom prst="rect">
                <a:avLst/>
              </a:prstGeom>
              <a:blipFill rotWithShape="0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pole tekstowe 20"/>
          <p:cNvSpPr txBox="1"/>
          <p:nvPr/>
        </p:nvSpPr>
        <p:spPr>
          <a:xfrm>
            <a:off x="10922741" y="3751029"/>
            <a:ext cx="32412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/>
              <a:t>x</a:t>
            </a:r>
            <a:endParaRPr lang="pl-PL" sz="2500" dirty="0"/>
          </a:p>
        </p:txBody>
      </p:sp>
      <p:sp>
        <p:nvSpPr>
          <p:cNvPr id="22" name="pole tekstowe 21"/>
          <p:cNvSpPr txBox="1"/>
          <p:nvPr/>
        </p:nvSpPr>
        <p:spPr>
          <a:xfrm>
            <a:off x="9093242" y="1421712"/>
            <a:ext cx="33054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/>
              <a:t>y</a:t>
            </a:r>
            <a:endParaRPr lang="pl-PL" sz="2500" dirty="0"/>
          </a:p>
        </p:txBody>
      </p:sp>
      <p:cxnSp>
        <p:nvCxnSpPr>
          <p:cNvPr id="24" name="Łącznik prosty ze strzałką 23"/>
          <p:cNvCxnSpPr/>
          <p:nvPr/>
        </p:nvCxnSpPr>
        <p:spPr>
          <a:xfrm>
            <a:off x="6692070" y="3783181"/>
            <a:ext cx="441063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8459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199" y="1825625"/>
            <a:ext cx="11238571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Spin jądra</a:t>
            </a:r>
            <a:endParaRPr lang="pl-P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Jądrowy rezonans magnetyczny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Relaksacja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Gradienty pola magnetycznego – klucz do obrazowania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Aparatura</a:t>
            </a:r>
          </a:p>
          <a:p>
            <a:pPr marL="0" indent="0">
              <a:buNone/>
            </a:pPr>
            <a:endParaRPr lang="pl-P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Plan prezentacji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9448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0" y="91814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Zacznijmy od ogólnego spojrzenia na MRI…..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/>
          <p:cNvSpPr>
            <a:spLocks noGrp="1"/>
          </p:cNvSpPr>
          <p:nvPr>
            <p:ph idx="1"/>
          </p:nvPr>
        </p:nvSpPr>
        <p:spPr>
          <a:xfrm>
            <a:off x="447907" y="1580298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Jądrowy rezonans magnetyczny polega na oddziaływaniu jąder atomowych znajdujących się w polu magnetycznym z polem elektromagnetycznym o częstotliwościach radiowych</a:t>
            </a: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Zjawisku temu ulegają jądra o niezerowym spinie. Efekt ten najsilniejszy jest w jadrach wodoru.</a:t>
            </a: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16610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13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3965240" y="1907177"/>
            <a:ext cx="40126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5400" b="1" dirty="0">
                <a:solidFill>
                  <a:srgbClr val="0B33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sz="5400" b="1" dirty="0" smtClean="0">
                <a:solidFill>
                  <a:srgbClr val="0B33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Spin jądra</a:t>
            </a:r>
            <a:endParaRPr lang="pl-PL" sz="5400" b="1" dirty="0">
              <a:solidFill>
                <a:srgbClr val="0B33B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622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14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91814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Jądro atomu składa się z nukleonów (proton – neutron) 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62100" y="1023939"/>
            <a:ext cx="9067800" cy="9906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pl-PL" altLang="pl-PL" sz="3000" b="1" i="0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Wszystkie jądra </a:t>
            </a:r>
            <a:r>
              <a:rPr lang="pl-PL" altLang="pl-PL" sz="3000" b="1" i="0" dirty="0" smtClean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charakteryzuje:</a:t>
            </a:r>
            <a:endParaRPr lang="pl-PL" altLang="pl-PL" sz="3000" b="1" i="0" dirty="0">
              <a:solidFill>
                <a:srgbClr val="66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7" name="Rectangle 1027"/>
          <p:cNvSpPr>
            <a:spLocks noGrp="1" noChangeArrowheads="1"/>
          </p:cNvSpPr>
          <p:nvPr>
            <p:ph idx="1"/>
          </p:nvPr>
        </p:nvSpPr>
        <p:spPr>
          <a:xfrm>
            <a:off x="4065589" y="2014539"/>
            <a:ext cx="4060825" cy="2141537"/>
          </a:xfrm>
        </p:spPr>
        <p:txBody>
          <a:bodyPr>
            <a:normAutofit/>
          </a:bodyPr>
          <a:lstStyle/>
          <a:p>
            <a:pPr eaLnBrk="1" hangingPunct="1"/>
            <a:r>
              <a:rPr lang="pl-PL" altLang="pl-P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masa, </a:t>
            </a:r>
          </a:p>
          <a:p>
            <a:pPr eaLnBrk="1" hangingPunct="1"/>
            <a:r>
              <a:rPr lang="pl-PL" altLang="pl-P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ładunek elektryczny, </a:t>
            </a:r>
          </a:p>
          <a:p>
            <a:pPr eaLnBrk="1" hangingPunct="1"/>
            <a:r>
              <a:rPr lang="pl-PL" altLang="pl-P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moment magnetyczny, </a:t>
            </a:r>
          </a:p>
          <a:p>
            <a:pPr eaLnBrk="1" hangingPunct="1"/>
            <a:r>
              <a:rPr lang="pl-PL" altLang="pl-P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pl-PL" altLang="pl-PL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spin</a:t>
            </a:r>
            <a:r>
              <a:rPr lang="pl-PL" altLang="pl-P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/>
            <a:endParaRPr lang="pl-PL" altLang="pl-PL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028"/>
          <p:cNvSpPr>
            <a:spLocks noChangeArrowheads="1"/>
          </p:cNvSpPr>
          <p:nvPr/>
        </p:nvSpPr>
        <p:spPr bwMode="auto">
          <a:xfrm>
            <a:off x="2107887" y="4417804"/>
            <a:ext cx="718630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l-PL" altLang="pl-PL" sz="2800" b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Spin </a:t>
            </a:r>
            <a:endParaRPr lang="pl-PL" altLang="pl-PL" sz="2800" b="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algn="ctr" eaLnBrk="1" hangingPunct="1"/>
            <a:r>
              <a:rPr lang="pl-PL" altLang="pl-PL" sz="2800" b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własność kwantowa jądra, definiowana jako</a:t>
            </a:r>
          </a:p>
          <a:p>
            <a:pPr algn="ctr" eaLnBrk="1" hangingPunct="1"/>
            <a:r>
              <a:rPr lang="pl-PL" altLang="pl-PL" sz="2800" b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pl-PL" altLang="pl-PL" sz="2800" b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własny moment pędu </a:t>
            </a:r>
            <a:r>
              <a:rPr lang="pl-PL" altLang="pl-PL" sz="2800" b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jądra (wywołany </a:t>
            </a:r>
            <a:br>
              <a:rPr lang="pl-PL" altLang="pl-PL" sz="2800" b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</a:br>
            <a:r>
              <a:rPr lang="pl-PL" altLang="pl-PL" sz="2800" b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wirowaniem nukleonu wokół własnej osi). </a:t>
            </a:r>
            <a:endParaRPr lang="pl-PL" altLang="pl-PL" sz="2800" b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881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pole tekstowe 1"/>
              <p:cNvSpPr txBox="1"/>
              <p:nvPr/>
            </p:nvSpPr>
            <p:spPr>
              <a:xfrm>
                <a:off x="4654675" y="2082480"/>
                <a:ext cx="2962799" cy="58176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pl-PL" sz="3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pl-PL" sz="3000" b="1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l-PL" sz="3000" b="1" i="1" smtClean="0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</m:acc>
                        </m:e>
                      </m:d>
                      <m:r>
                        <a:rPr lang="pl-PL" sz="3000" b="1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l-PL" sz="30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l-PL" sz="3000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  <m:d>
                            <m:dPr>
                              <m:ctrlPr>
                                <a:rPr lang="pl-PL" sz="30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l-PL" sz="3000" b="1" i="1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  <m:r>
                                <a:rPr lang="pl-PL" sz="3000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l-PL" sz="30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</m:rad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ℏ</m:t>
                      </m:r>
                    </m:oMath>
                  </m:oMathPara>
                </a14:m>
                <a:endParaRPr lang="pl-PL" sz="30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pole tekstow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675" y="2082480"/>
                <a:ext cx="2962799" cy="581762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pole tekstowe 5"/>
              <p:cNvSpPr txBox="1"/>
              <p:nvPr/>
            </p:nvSpPr>
            <p:spPr>
              <a:xfrm>
                <a:off x="3647575" y="3775196"/>
                <a:ext cx="4963025" cy="21544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  −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𝑠𝑝𝑖𝑛𝑜𝑤𝑎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𝑙𝑖𝑐𝑧𝑏𝑎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𝑘𝑤𝑎𝑛𝑡𝑜𝑤𝑎</m:t>
                      </m:r>
                    </m:oMath>
                  </m:oMathPara>
                </a14:m>
                <a:endParaRPr lang="pl-PL" sz="28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𝑠𝑡𝑎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ł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</a:rPr>
                        <m:t>𝑃𝑙𝑎𝑛𝑐𝑘𝑎</m:t>
                      </m:r>
                    </m:oMath>
                  </m:oMathPara>
                </a14:m>
                <a:endParaRPr lang="pl-PL" sz="2800" b="0" dirty="0" smtClean="0">
                  <a:latin typeface="Times New Roman" panose="02020603050405020304" pitchFamily="18" charset="0"/>
                </a:endParaRPr>
              </a:p>
              <a:p>
                <a:endParaRPr lang="pl-PL" sz="2800" b="0" dirty="0" smtClean="0">
                  <a:latin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pl-PL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ℏ</m:t>
                    </m:r>
                    <m:r>
                      <a:rPr lang="pl-PL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/2</m:t>
                    </m:r>
                    <m:r>
                      <a:rPr lang="pl-PL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pl-PL" sz="2800" b="0" dirty="0" smtClean="0">
                    <a:latin typeface="Times New Roman" panose="02020603050405020304" pitchFamily="18" charset="0"/>
                  </a:rPr>
                  <a:t/>
                </a:r>
              </a:p>
              <a:p>
                <a:endParaRPr lang="pl-PL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pole tekstow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575" y="3775196"/>
                <a:ext cx="4963025" cy="2154436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pole tekstowe 6"/>
          <p:cNvSpPr txBox="1"/>
          <p:nvPr/>
        </p:nvSpPr>
        <p:spPr>
          <a:xfrm>
            <a:off x="0" y="91814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Spin - Moment pędu jądra </a:t>
            </a: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15</a:t>
            </a:fld>
            <a:endParaRPr lang="pl-PL"/>
          </a:p>
        </p:txBody>
      </p:sp>
      <p:sp>
        <p:nvSpPr>
          <p:cNvPr id="8" name="Rectangle 1028"/>
          <p:cNvSpPr>
            <a:spLocks noChangeArrowheads="1"/>
          </p:cNvSpPr>
          <p:nvPr/>
        </p:nvSpPr>
        <p:spPr bwMode="auto">
          <a:xfrm>
            <a:off x="7385169" y="5082866"/>
            <a:ext cx="519406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pl-PL" altLang="pl-PL" sz="2800" b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Fermion 	– </a:t>
            </a:r>
            <a:r>
              <a:rPr lang="pl-PL" altLang="pl-PL" sz="2800" b="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spin</a:t>
            </a:r>
            <a:r>
              <a:rPr lang="pl-PL" altLang="pl-PL" sz="2800" b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połówkowy</a:t>
            </a:r>
          </a:p>
          <a:p>
            <a:pPr eaLnBrk="1" hangingPunct="1"/>
            <a:r>
              <a:rPr lang="pl-PL" altLang="pl-PL" sz="2800" b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Bozon 	– </a:t>
            </a:r>
            <a:r>
              <a:rPr lang="pl-PL" altLang="pl-PL" sz="2800" b="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spin</a:t>
            </a:r>
            <a:r>
              <a:rPr lang="pl-PL" altLang="pl-PL" sz="2800" b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całkowity</a:t>
            </a:r>
            <a:endParaRPr lang="pl-PL" altLang="pl-PL" sz="2800" b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252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pole tekstowe 5"/>
              <p:cNvSpPr txBox="1"/>
              <p:nvPr/>
            </p:nvSpPr>
            <p:spPr>
              <a:xfrm>
                <a:off x="0" y="1674413"/>
                <a:ext cx="1219200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3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Dipolowy m</a:t>
                </a:r>
                <a:r>
                  <a:rPr lang="pl-PL" sz="30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oment magnetyczny jądra </a:t>
                </a:r>
                <a14:m>
                  <m:oMath xmlns:m="http://schemas.openxmlformats.org/officeDocument/2006/math">
                    <m:r>
                      <a:rPr lang="pl-PL" sz="3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dalus" panose="02020603050405020304" pitchFamily="18" charset="-78"/>
                      </a:rPr>
                      <m:t>𝜇</m:t>
                    </m:r>
                    <m:r>
                      <a:rPr lang="pl-PL" sz="3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dalus" panose="02020603050405020304" pitchFamily="18" charset="-78"/>
                      </a:rPr>
                      <m:t> </m:t>
                    </m:r>
                  </m:oMath>
                </a14:m>
                <a:r>
                  <a:rPr lang="pl-PL" sz="30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opisuje zachowanie jądra w polu magnetycznym i jest proporcjonalny do momentu pędu i współczynnika żyromagnetycznego</a:t>
                </a:r>
                <a:endParaRPr lang="pl-PL" sz="30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pole tekstow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674413"/>
                <a:ext cx="12192000" cy="1477328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t="-5372" b="-1198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pole tekstowe 6"/>
              <p:cNvSpPr txBox="1"/>
              <p:nvPr/>
            </p:nvSpPr>
            <p:spPr>
              <a:xfrm>
                <a:off x="184554" y="4733200"/>
                <a:ext cx="12192000" cy="1246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pl-PL" sz="25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𝛾</m:t>
                    </m:r>
                  </m:oMath>
                </a14:m>
                <a:r>
                  <a:rPr lang="pl-PL" sz="25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współczynnik </a:t>
                </a:r>
                <a:r>
                  <a:rPr lang="pl-PL" sz="25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ży</a:t>
                </a:r>
                <a:r>
                  <a:rPr lang="pl-PL" sz="25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romagnetyczny, charakteryzuje każde jądro</a:t>
                </a:r>
              </a:p>
              <a:p>
                <a:pPr algn="ctr"/>
                <a:r>
                  <a:rPr lang="pl-PL" sz="25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 określa jego czułość w pomiarach MRI, </a:t>
                </a:r>
              </a:p>
              <a:p>
                <a:pPr algn="ctr"/>
                <a:r>
                  <a:rPr lang="pl-PL" sz="25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większa wartość </a:t>
                </a:r>
                <a:r>
                  <a:rPr lang="pl-PL" sz="25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→</a:t>
                </a:r>
                <a:r>
                  <a:rPr lang="pl-PL" sz="25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„bardziej czułe jądro”</a:t>
                </a:r>
                <a:endParaRPr lang="pl-PL" sz="25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pole tekstow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554" y="4733200"/>
                <a:ext cx="12192000" cy="1246495"/>
              </a:xfrm>
              <a:prstGeom prst="rect">
                <a:avLst/>
              </a:prstGeom>
              <a:blipFill rotWithShape="0">
                <a:blip r:embed="rId4" cstate="print"/>
                <a:stretch>
                  <a:fillRect t="-3902" b="-10244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pole tekstowe 1"/>
              <p:cNvSpPr txBox="1"/>
              <p:nvPr/>
            </p:nvSpPr>
            <p:spPr>
              <a:xfrm>
                <a:off x="4737308" y="3616406"/>
                <a:ext cx="2717384" cy="51777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l-PL" sz="30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l-PL" sz="3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𝝁</m:t>
                          </m:r>
                        </m:e>
                      </m:acc>
                      <m:r>
                        <a:rPr lang="pl-PL" sz="3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𝜸</m:t>
                      </m:r>
                      <m:acc>
                        <m:accPr>
                          <m:chr m:val="⃗"/>
                          <m:ctrlPr>
                            <a:rPr lang="pl-PL" sz="3000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l-PL" sz="3000" b="1" i="1" smtClean="0">
                              <a:latin typeface="Cambria Math" panose="02040503050406030204" pitchFamily="18" charset="0"/>
                            </a:rPr>
                            <m:t>𝑳</m:t>
                          </m:r>
                        </m:e>
                      </m:acc>
                    </m:oMath>
                  </m:oMathPara>
                </a14:m>
                <a:endParaRPr lang="pl-PL" sz="3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pole tekstow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308" y="3616406"/>
                <a:ext cx="2717384" cy="517770"/>
              </a:xfrm>
              <a:prstGeom prst="rect">
                <a:avLst/>
              </a:prstGeom>
              <a:blipFill rotWithShape="0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pole tekstowe 7"/>
          <p:cNvSpPr txBox="1"/>
          <p:nvPr/>
        </p:nvSpPr>
        <p:spPr>
          <a:xfrm>
            <a:off x="0" y="91814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Dipolowy moment magnetyczny jądra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31121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17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1674413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Energia potencjalna oddziaływania momentu magnetycznego z polem magnetycznym wynosi:</a:t>
            </a:r>
            <a:endParaRPr lang="pl-PL" sz="30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pole tekstowe 5"/>
              <p:cNvSpPr txBox="1"/>
              <p:nvPr/>
            </p:nvSpPr>
            <p:spPr>
              <a:xfrm>
                <a:off x="4737308" y="3616406"/>
                <a:ext cx="2717384" cy="51777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3000" b="1" i="1" smtClean="0"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  <m:acc>
                        <m:accPr>
                          <m:chr m:val="⃗"/>
                          <m:ctrlPr>
                            <a:rPr lang="pl-PL" sz="30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l-PL" sz="30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</m:acc>
                    </m:oMath>
                  </m:oMathPara>
                </a14:m>
                <a:endParaRPr lang="pl-PL" sz="3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pole tekstow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308" y="3616406"/>
                <a:ext cx="2717384" cy="517770"/>
              </a:xfrm>
              <a:prstGeom prst="rect">
                <a:avLst/>
              </a:prstGeom>
              <a:blipFill rotWithShape="0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5705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819400"/>
            <a:ext cx="7772400" cy="1143000"/>
          </a:xfrm>
        </p:spPr>
        <p:txBody>
          <a:bodyPr anchor="ctr">
            <a:normAutofit fontScale="90000"/>
          </a:bodyPr>
          <a:lstStyle/>
          <a:p>
            <a:pPr eaLnBrk="1" hangingPunct="1">
              <a:defRPr/>
            </a:pPr>
            <a:r>
              <a:rPr lang="pl-PL" altLang="pl-PL" sz="4400" b="1" i="0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Najsilniejszym momentem magnetycznym obdarzone jest </a:t>
            </a:r>
            <a:r>
              <a:rPr lang="pl-PL" altLang="pl-PL" sz="4400" b="1" i="0" u="sng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jądro </a:t>
            </a:r>
            <a:r>
              <a:rPr lang="pl-PL" altLang="pl-PL" sz="4400" b="1" i="0" u="sng" dirty="0" smtClean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wodoru</a:t>
            </a:r>
            <a:br>
              <a:rPr lang="pl-PL" altLang="pl-PL" sz="4400" b="1" i="0" u="sng" dirty="0" smtClean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</a:br>
            <a:r>
              <a:rPr lang="pl-PL" altLang="pl-PL" sz="4400" b="1" dirty="0" smtClean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(pojedynczy proton)</a:t>
            </a:r>
            <a:endParaRPr lang="pl-PL" altLang="pl-PL" sz="4400" b="1" i="0" dirty="0">
              <a:solidFill>
                <a:srgbClr val="66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360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76201"/>
            <a:ext cx="9144000" cy="1052513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pl-PL" altLang="pl-PL" sz="3600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Zawartość wody w tkankach</a:t>
            </a:r>
            <a:r>
              <a:rPr lang="pl-PL" alt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84416" name="Group 64"/>
          <p:cNvGraphicFramePr>
            <a:graphicFrameLocks noGrp="1"/>
          </p:cNvGraphicFramePr>
          <p:nvPr/>
        </p:nvGraphicFramePr>
        <p:xfrm>
          <a:off x="2133600" y="1204913"/>
          <a:ext cx="8001000" cy="5565780"/>
        </p:xfrm>
        <a:graphic>
          <a:graphicData uri="http://schemas.openxmlformats.org/drawingml/2006/table">
            <a:tbl>
              <a:tblPr/>
              <a:tblGrid>
                <a:gridCol w="774700"/>
                <a:gridCol w="3340100"/>
                <a:gridCol w="3886200"/>
              </a:tblGrid>
              <a:tr h="4206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kumimoji="0" lang="pl-PL" altLang="pl-PL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.p.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Rodzaj tkanki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Ś</a:t>
                      </a:r>
                      <a:r>
                        <a:rPr kumimoji="0" lang="pl-PL" altLang="pl-PL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rednia zawarto</a:t>
                      </a:r>
                      <a:r>
                        <a:rPr kumimoji="0" lang="pl-PL" altLang="pl-PL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ść</a:t>
                      </a:r>
                      <a:r>
                        <a:rPr kumimoji="0" lang="pl-PL" altLang="pl-PL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wody </a:t>
                      </a:r>
                      <a:r>
                        <a:rPr kumimoji="0" lang="pl-PL" altLang="pl-PL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[%]</a:t>
                      </a:r>
                      <a:endParaRPr kumimoji="0" lang="pl-PL" altLang="pl-PL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Tkanka kostna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06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Tkanka tłuszczowa</a:t>
                      </a:r>
                      <a:endParaRPr kumimoji="0" lang="pl-PL" altLang="pl-PL" sz="2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  <a:endParaRPr kumimoji="0" lang="pl-PL" altLang="pl-PL" sz="2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06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Biała substancja mózgu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06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S</a:t>
                      </a: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kóra</a:t>
                      </a:r>
                      <a:endParaRPr kumimoji="0" lang="pl-PL" altLang="pl-PL" sz="2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72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06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rzustka</a:t>
                      </a:r>
                      <a:endParaRPr kumimoji="0" lang="pl-PL" altLang="pl-PL" sz="2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73</a:t>
                      </a:r>
                      <a:endParaRPr kumimoji="0" lang="pl-PL" altLang="pl-PL" sz="2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06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Wą</a:t>
                      </a: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troba</a:t>
                      </a:r>
                      <a:endParaRPr kumimoji="0" lang="pl-PL" altLang="pl-PL" sz="2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74</a:t>
                      </a:r>
                      <a:endParaRPr kumimoji="0" lang="pl-PL" altLang="pl-PL" sz="2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06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Mi</a:t>
                      </a: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ęś</a:t>
                      </a: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nie</a:t>
                      </a:r>
                      <a:endParaRPr kumimoji="0" lang="pl-PL" altLang="pl-PL" sz="2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76</a:t>
                      </a:r>
                      <a:endParaRPr kumimoji="0" lang="pl-PL" altLang="pl-PL" sz="2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06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K</a:t>
                      </a: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rew</a:t>
                      </a:r>
                      <a:endParaRPr kumimoji="0" lang="pl-PL" altLang="pl-PL" sz="2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79</a:t>
                      </a:r>
                      <a:endParaRPr kumimoji="0" lang="pl-PL" altLang="pl-PL" sz="2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06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Serce</a:t>
                      </a:r>
                      <a:endParaRPr kumimoji="0" lang="pl-PL" altLang="pl-PL" sz="2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79</a:t>
                      </a:r>
                      <a:endParaRPr kumimoji="0" lang="pl-PL" altLang="pl-PL" sz="2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75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kanka</a:t>
                      </a: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 łą</a:t>
                      </a: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czna</a:t>
                      </a:r>
                      <a:endParaRPr kumimoji="0" lang="pl-PL" altLang="pl-PL" sz="2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06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Nerki</a:t>
                      </a:r>
                      <a:endParaRPr kumimoji="0" lang="pl-PL" altLang="pl-PL" sz="24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83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06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</a:rPr>
                        <a:t>12.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Szara substancja mózgu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000">
                          <a:solidFill>
                            <a:srgbClr val="000066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84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1115117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91814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łaściwości wybranych jąder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10" name="Tabela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7615725"/>
                  </p:ext>
                </p:extLst>
              </p:nvPr>
            </p:nvGraphicFramePr>
            <p:xfrm>
              <a:off x="1244209" y="889348"/>
              <a:ext cx="8466950" cy="507549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8520"/>
                    <a:gridCol w="1030147"/>
                    <a:gridCol w="1909823"/>
                    <a:gridCol w="1643605"/>
                    <a:gridCol w="2534855"/>
                  </a:tblGrid>
                  <a:tr h="3905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Izotop</a:t>
                          </a:r>
                          <a:endParaRPr lang="pl-PL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Spin</a:t>
                          </a:r>
                          <a:endParaRPr lang="pl-PL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Występowanie [%]</a:t>
                          </a:r>
                          <a:endParaRPr lang="pl-PL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Względna </a:t>
                          </a:r>
                        </a:p>
                        <a:p>
                          <a:pPr algn="ctr"/>
                          <a:r>
                            <a:rPr lang="pl-PL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czułość</a:t>
                          </a:r>
                          <a:endParaRPr lang="pl-PL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 [10</a:t>
                          </a:r>
                          <a:r>
                            <a:rPr lang="pl-PL" sz="2000" b="0" baseline="30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7</a:t>
                          </a:r>
                          <a:r>
                            <a:rPr lang="pl-PL" sz="2000" b="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 rad T</a:t>
                          </a:r>
                          <a:r>
                            <a:rPr lang="pl-PL" sz="2000" b="0" baseline="30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-1</a:t>
                          </a:r>
                          <a:r>
                            <a:rPr lang="pl-PL" sz="2000" b="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s</a:t>
                          </a:r>
                          <a:r>
                            <a:rPr lang="pl-PL" sz="2000" b="0" baseline="30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-1</a:t>
                          </a:r>
                          <a:r>
                            <a:rPr lang="pl-PL" sz="2000" b="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]</a:t>
                          </a:r>
                          <a:endParaRPr lang="pl-PL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000" b="1" i="1" smtClean="0">
                                        <a:solidFill>
                                          <a:srgbClr val="FF0000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000" b="1" i="1">
                                        <a:solidFill>
                                          <a:srgbClr val="FF0000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  <m:e>
                                    <m:r>
                                      <a:rPr lang="pl-PL" sz="2000" b="1" i="1" smtClean="0">
                                        <a:solidFill>
                                          <a:srgbClr val="FF0000"/>
                                        </a:solidFill>
                                        <a:effectLst>
                                          <a:outerShdw blurRad="38100" dist="38100" dir="2700000" algn="tl">
                                            <a:srgbClr val="000000">
                                              <a:alpha val="43137"/>
                                            </a:srgbClr>
                                          </a:outerShdw>
                                        </a:effectLst>
                                        <a:latin typeface="Cambria Math" panose="02040503050406030204" pitchFamily="18" charset="0"/>
                                      </a:rPr>
                                      <m:t>𝑯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000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endParaRPr lang="pl-PL" sz="2000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1" dirty="0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  <a:p>
                          <a:pPr algn="ctr"/>
                          <a:endParaRPr lang="pl-PL" sz="2000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1" dirty="0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99.985</a:t>
                          </a:r>
                          <a:endParaRPr lang="pl-PL" sz="2000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1" dirty="0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1.00</a:t>
                          </a:r>
                          <a:endParaRPr lang="pl-PL" sz="2000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1" dirty="0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26.7519</a:t>
                          </a:r>
                          <a:endParaRPr lang="pl-PL" sz="2000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000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p>
                                  <m:e>
                                    <m:r>
                                      <a:rPr lang="pl-PL" sz="20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98.9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000" b="0" i="1" smtClean="0"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p>
                                  <m:e>
                                    <m:r>
                                      <a:rPr lang="pl-PL" sz="20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1.108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1.59*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pl-PL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l-PL" sz="2000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pl-PL" sz="20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sup>
                              </m:sSup>
                            </m:oMath>
                          </a14:m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6.7283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000" b="0" i="1" smtClean="0">
                                        <a:latin typeface="Cambria Math" panose="02040503050406030204" pitchFamily="18" charset="0"/>
                                      </a:rPr>
                                      <m:t>16</m:t>
                                    </m:r>
                                  </m:sup>
                                  <m:e>
                                    <m:r>
                                      <a:rPr lang="pl-PL" sz="2000" b="0" i="1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99.96</a:t>
                          </a: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0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pl-PL" sz="2000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sup>
                                  <m:e>
                                    <m:r>
                                      <a:rPr lang="pl-PL" sz="20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</a:t>
                          </a: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0.83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25.1815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000" b="0" i="1" smtClean="0"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p>
                                  <m:e>
                                    <m:r>
                                      <a:rPr lang="pl-PL" sz="2000" b="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</a:t>
                          </a: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6.63*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pl-PL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l-PL" sz="2000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pl-PL" sz="2000" b="0" i="1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sup>
                              </m:sSup>
                            </m:oMath>
                          </a14:m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10.8394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ela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a14="http://schemas.microsoft.com/office/drawing/2010/main" xmlns="" xmlns:p14="http://schemas.microsoft.com/office/powerpoint/2010/main" val="2847615725"/>
                  </p:ext>
                </p:extLst>
              </p:nvPr>
            </p:nvGraphicFramePr>
            <p:xfrm>
              <a:off x="1244209" y="889348"/>
              <a:ext cx="8466950" cy="507549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8520"/>
                    <a:gridCol w="1030147"/>
                    <a:gridCol w="1909823"/>
                    <a:gridCol w="1643605"/>
                    <a:gridCol w="2534855"/>
                  </a:tblGrid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Izotop</a:t>
                          </a:r>
                          <a:endParaRPr lang="pl-PL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Spin</a:t>
                          </a:r>
                          <a:endParaRPr lang="pl-PL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Występowanie [%]</a:t>
                          </a:r>
                          <a:endParaRPr lang="pl-PL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Względna </a:t>
                          </a:r>
                        </a:p>
                        <a:p>
                          <a:pPr algn="ctr"/>
                          <a:r>
                            <a:rPr lang="pl-PL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czułość</a:t>
                          </a:r>
                          <a:endParaRPr lang="pl-PL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 [10</a:t>
                          </a:r>
                          <a:r>
                            <a:rPr lang="pl-PL" sz="2000" b="0" baseline="30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7</a:t>
                          </a:r>
                          <a:r>
                            <a:rPr lang="pl-PL" sz="2000" b="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 rad T</a:t>
                          </a:r>
                          <a:r>
                            <a:rPr lang="pl-PL" sz="2000" b="0" baseline="30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-1</a:t>
                          </a:r>
                          <a:r>
                            <a:rPr lang="pl-PL" sz="2000" b="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s</a:t>
                          </a:r>
                          <a:r>
                            <a:rPr lang="pl-PL" sz="2000" b="0" baseline="30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-1</a:t>
                          </a:r>
                          <a:r>
                            <a:rPr lang="pl-PL" sz="2000" b="0" baseline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a:t>]</a:t>
                          </a:r>
                          <a:endParaRPr lang="pl-PL" sz="20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739902"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52" t="-99180" r="-530769" b="-4909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1" dirty="0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  <a:p>
                          <a:pPr algn="ctr"/>
                          <a:endParaRPr lang="pl-PL" sz="2000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1" dirty="0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99.985</a:t>
                          </a:r>
                          <a:endParaRPr lang="pl-PL" sz="2000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1" dirty="0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1.00</a:t>
                          </a:r>
                          <a:endParaRPr lang="pl-PL" sz="2000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b="1" dirty="0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26.7519</a:t>
                          </a:r>
                          <a:endParaRPr lang="pl-PL" sz="2000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732092"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52" t="-202500" r="-530769" b="-399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98.9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</a:tr>
                  <a:tr h="733679"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52" t="-300000" r="-530769" b="-2958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1.108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61111" t="-300000" r="-155556" b="-2958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6.7283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733997"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52" t="-403333" r="-530769" b="-19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99.96</a:t>
                          </a: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</a:tr>
                  <a:tr h="733743"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52" t="-499174" r="-530769" b="-966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</a:t>
                          </a: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0.83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25.1815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701040"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452" t="-630435" r="-530769" b="-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</a:t>
                          </a:r>
                        </a:p>
                        <a:p>
                          <a:pPr algn="ctr"/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61111" t="-630435" r="-155556" b="-17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10.8394</a:t>
                          </a:r>
                          <a:endParaRPr lang="pl-PL" sz="2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Prostokąt 1"/>
              <p:cNvSpPr/>
              <p:nvPr/>
            </p:nvSpPr>
            <p:spPr>
              <a:xfrm>
                <a:off x="2773371" y="7699918"/>
                <a:ext cx="590996" cy="3989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pl-PL" i="1">
                              <a:latin typeface="Cambria Math" panose="02040503050406030204" pitchFamily="18" charset="0"/>
                            </a:rPr>
                          </m:ctrlPr>
                        </m:sPrePr>
                        <m:sub/>
                        <m:sup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31</m:t>
                          </m:r>
                        </m:sup>
                        <m:e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sPre>
                    </m:oMath>
                  </m:oMathPara>
                </a14:m>
                <a:endParaRPr lang="pl-PL" dirty="0"/>
              </a:p>
            </p:txBody>
          </p:sp>
        </mc:Choice>
        <mc:Fallback>
          <p:sp>
            <p:nvSpPr>
              <p:cNvPr id="2" name="Prostoką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3371" y="7699918"/>
                <a:ext cx="590996" cy="398955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bjaśnienie prostokątne 10"/>
          <p:cNvSpPr/>
          <p:nvPr/>
        </p:nvSpPr>
        <p:spPr>
          <a:xfrm>
            <a:off x="9975645" y="1899139"/>
            <a:ext cx="2216355" cy="1336430"/>
          </a:xfrm>
          <a:prstGeom prst="wedgeRectCallout">
            <a:avLst>
              <a:gd name="adj1" fmla="val -74625"/>
              <a:gd name="adj2" fmla="val 12542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Jądra „niewidzialne” w NMR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20</a:t>
            </a:fld>
            <a:endParaRPr lang="pl-PL"/>
          </a:p>
        </p:txBody>
      </p:sp>
      <p:sp>
        <p:nvSpPr>
          <p:cNvPr id="8" name="Objaśnienie prostokątne 7"/>
          <p:cNvSpPr/>
          <p:nvPr/>
        </p:nvSpPr>
        <p:spPr>
          <a:xfrm>
            <a:off x="9975644" y="1899139"/>
            <a:ext cx="2216355" cy="1336430"/>
          </a:xfrm>
          <a:prstGeom prst="wedgeRectCallout">
            <a:avLst>
              <a:gd name="adj1" fmla="val -79656"/>
              <a:gd name="adj2" fmla="val 1611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Jądra „niewidzialne” w NMR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576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325" y="2200274"/>
            <a:ext cx="6581775" cy="2200275"/>
          </a:xfrm>
          <a:prstGeom prst="rect">
            <a:avLst/>
          </a:prstGeom>
        </p:spPr>
      </p:pic>
      <p:cxnSp>
        <p:nvCxnSpPr>
          <p:cNvPr id="6" name="Łącznik prosty ze strzałką 5"/>
          <p:cNvCxnSpPr/>
          <p:nvPr/>
        </p:nvCxnSpPr>
        <p:spPr>
          <a:xfrm flipV="1">
            <a:off x="9886950" y="2200274"/>
            <a:ext cx="0" cy="1857376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pole tekstowe 6"/>
              <p:cNvSpPr txBox="1"/>
              <p:nvPr/>
            </p:nvSpPr>
            <p:spPr>
              <a:xfrm>
                <a:off x="589317" y="2438637"/>
                <a:ext cx="2199641" cy="1246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25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Brak pola</a:t>
                </a:r>
              </a:p>
              <a:p>
                <a:pPr algn="ctr"/>
                <a:r>
                  <a:rPr lang="pl-PL" sz="2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pl-PL" sz="25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agnetycznego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5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5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l-PL" sz="25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pl-PL" sz="250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</m:t>
                      </m:r>
                    </m:oMath>
                  </m:oMathPara>
                </a14:m>
                <a:endParaRPr lang="pl-PL" sz="2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pole tekstow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317" y="2438637"/>
                <a:ext cx="2199641" cy="1246495"/>
              </a:xfrm>
              <a:prstGeom prst="rect">
                <a:avLst/>
              </a:prstGeom>
              <a:blipFill rotWithShape="0">
                <a:blip r:embed="rId4" cstate="print"/>
                <a:stretch>
                  <a:fillRect l="-3601" t="-3902" r="-304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pole tekstowe 7"/>
              <p:cNvSpPr txBox="1"/>
              <p:nvPr/>
            </p:nvSpPr>
            <p:spPr>
              <a:xfrm>
                <a:off x="10047250" y="2438636"/>
                <a:ext cx="1879041" cy="1246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25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Pole</a:t>
                </a:r>
              </a:p>
              <a:p>
                <a:pPr algn="ctr"/>
                <a:r>
                  <a:rPr lang="pl-PL" sz="25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magnetyczne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5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5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l-PL" sz="25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pl-PL" sz="25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≠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</m:t>
                      </m:r>
                    </m:oMath>
                  </m:oMathPara>
                </a14:m>
                <a:endParaRPr lang="pl-PL" sz="2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pole tekstow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7250" y="2438636"/>
                <a:ext cx="1879041" cy="1246495"/>
              </a:xfrm>
              <a:prstGeom prst="rect">
                <a:avLst/>
              </a:prstGeom>
              <a:blipFill rotWithShape="0">
                <a:blip r:embed="rId5" cstate="print"/>
                <a:stretch>
                  <a:fillRect l="-3896" t="-3902" r="-422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pole tekstowe 8"/>
          <p:cNvSpPr txBox="1"/>
          <p:nvPr/>
        </p:nvSpPr>
        <p:spPr>
          <a:xfrm>
            <a:off x="0" y="91814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Moment magnetyczny jądra w stałym </a:t>
            </a:r>
          </a:p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zewnętrznym polu magnetycznym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pole tekstowe 9"/>
              <p:cNvSpPr txBox="1"/>
              <p:nvPr/>
            </p:nvSpPr>
            <p:spPr>
              <a:xfrm>
                <a:off x="6422304" y="5016292"/>
                <a:ext cx="1489126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5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r>
                        <a:rPr lang="pl-PL" sz="25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25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54,7</m:t>
                      </m:r>
                      <m:r>
                        <a:rPr lang="pl-PL" sz="25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pl-PL" sz="2500" dirty="0"/>
              </a:p>
            </p:txBody>
          </p:sp>
        </mc:Choice>
        <mc:Fallback>
          <p:sp>
            <p:nvSpPr>
              <p:cNvPr id="10" name="pole tekstow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2304" y="5016292"/>
                <a:ext cx="1489126" cy="384721"/>
              </a:xfrm>
              <a:prstGeom prst="rect">
                <a:avLst/>
              </a:prstGeom>
              <a:blipFill rotWithShape="0">
                <a:blip r:embed="rId6" cstate="print"/>
                <a:stretch>
                  <a:fillRect l="-2869" r="-3279" b="-2381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21</a:t>
            </a:fld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pole tekstowe 10"/>
              <p:cNvSpPr txBox="1"/>
              <p:nvPr/>
            </p:nvSpPr>
            <p:spPr>
              <a:xfrm>
                <a:off x="6411552" y="5741543"/>
                <a:ext cx="1610056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5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r>
                        <a:rPr lang="pl-PL" sz="25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25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125,3</m:t>
                      </m:r>
                      <m:r>
                        <a:rPr lang="pl-PL" sz="25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pl-PL" sz="2500" dirty="0"/>
              </a:p>
            </p:txBody>
          </p:sp>
        </mc:Choice>
        <mc:Fallback>
          <p:sp>
            <p:nvSpPr>
              <p:cNvPr id="11" name="pole tekstow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1552" y="5741543"/>
                <a:ext cx="1610056" cy="384721"/>
              </a:xfrm>
              <a:prstGeom prst="rect">
                <a:avLst/>
              </a:prstGeom>
              <a:blipFill rotWithShape="0">
                <a:blip r:embed="rId7" cstate="print"/>
                <a:stretch>
                  <a:fillRect l="-4545" r="-4545" b="-2381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4978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/>
          <p:cNvSpPr txBox="1"/>
          <p:nvPr/>
        </p:nvSpPr>
        <p:spPr>
          <a:xfrm>
            <a:off x="1230833" y="2665228"/>
            <a:ext cx="875136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Indukcja pola magnetycznego Ziemi             0.1 </a:t>
            </a:r>
            <a:r>
              <a:rPr lang="pl-PL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mT</a:t>
            </a:r>
            <a:endParaRPr lang="pl-PL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Stałe pole magnetyczne stosowane w NMR      1 T</a:t>
            </a: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22</a:t>
            </a:fld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Prostokąt 3"/>
              <p:cNvSpPr/>
              <p:nvPr/>
            </p:nvSpPr>
            <p:spPr>
              <a:xfrm>
                <a:off x="0" y="434546"/>
                <a:ext cx="1219200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l-PL" sz="36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Wielkość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36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36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lang="pl-PL" sz="36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endParaRPr lang="pl-PL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pl-PL" sz="36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pl-PL" sz="36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wana indukcją, wyraża siłę pola magnetycznego</a:t>
                </a:r>
                <a:r>
                  <a:rPr lang="pl-PL" sz="36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</a:p>
            </p:txBody>
          </p:sp>
        </mc:Choice>
        <mc:Fallback>
          <p:sp>
            <p:nvSpPr>
              <p:cNvPr id="4" name="Prostoką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34546"/>
                <a:ext cx="12192000" cy="1200329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t="-8629" b="-21320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trzałka w górę i w dół 2"/>
          <p:cNvSpPr/>
          <p:nvPr/>
        </p:nvSpPr>
        <p:spPr>
          <a:xfrm>
            <a:off x="8610600" y="3191706"/>
            <a:ext cx="271837" cy="126274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86820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23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91814"/>
            <a:ext cx="800769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Orientacja równoległa i </a:t>
            </a:r>
            <a:r>
              <a:rPr lang="pl-PL" sz="3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antyrównoległa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9406767" y="3803679"/>
            <a:ext cx="1542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Orientacja</a:t>
            </a:r>
          </a:p>
          <a:p>
            <a:r>
              <a:rPr lang="pl-PL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równoległa</a:t>
            </a:r>
            <a:endParaRPr lang="pl-PL" sz="22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9372943" y="2402022"/>
            <a:ext cx="28190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Orientacja</a:t>
            </a:r>
          </a:p>
          <a:p>
            <a:r>
              <a:rPr lang="pl-PL" sz="22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antyrównoległa</a:t>
            </a:r>
            <a:endParaRPr lang="pl-PL" sz="22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60608" y="1138912"/>
            <a:ext cx="6536104" cy="5400000"/>
          </a:xfrm>
          <a:prstGeom prst="rect">
            <a:avLst/>
          </a:prstGeom>
        </p:spPr>
      </p:pic>
      <p:sp>
        <p:nvSpPr>
          <p:cNvPr id="9" name="Objaśnienie prostokątne 8"/>
          <p:cNvSpPr/>
          <p:nvPr/>
        </p:nvSpPr>
        <p:spPr>
          <a:xfrm>
            <a:off x="8849562" y="5361918"/>
            <a:ext cx="2994212" cy="770965"/>
          </a:xfrm>
          <a:prstGeom prst="wedgeRectCallout">
            <a:avLst>
              <a:gd name="adj1" fmla="val -52857"/>
              <a:gd name="adj2" fmla="val -186557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Ustawienie korzystne energetycznie</a:t>
            </a:r>
            <a:endParaRPr lang="pl-PL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5210629" y="2540000"/>
            <a:ext cx="1061296" cy="4934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5057352" y="4079634"/>
            <a:ext cx="1061296" cy="4934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01632" y="136702"/>
            <a:ext cx="3705225" cy="1714500"/>
          </a:xfrm>
          <a:prstGeom prst="rect">
            <a:avLst/>
          </a:prstGeom>
        </p:spPr>
      </p:pic>
      <p:cxnSp>
        <p:nvCxnSpPr>
          <p:cNvPr id="11" name="Łącznik prosty ze strzałką 10"/>
          <p:cNvCxnSpPr/>
          <p:nvPr/>
        </p:nvCxnSpPr>
        <p:spPr>
          <a:xfrm flipV="1">
            <a:off x="521267" y="2611408"/>
            <a:ext cx="0" cy="1857376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pole tekstowe 11"/>
              <p:cNvSpPr txBox="1"/>
              <p:nvPr/>
            </p:nvSpPr>
            <p:spPr>
              <a:xfrm>
                <a:off x="681567" y="2849770"/>
                <a:ext cx="1879041" cy="12464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25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Pole</a:t>
                </a:r>
              </a:p>
              <a:p>
                <a:pPr algn="ctr"/>
                <a:r>
                  <a:rPr lang="pl-PL" sz="25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magnetyczne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5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5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l-PL" sz="25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pl-PL" sz="25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≠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</m:t>
                      </m:r>
                    </m:oMath>
                  </m:oMathPara>
                </a14:m>
                <a:endParaRPr lang="pl-PL" sz="2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pole tekstow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67" y="2849770"/>
                <a:ext cx="1879041" cy="1246495"/>
              </a:xfrm>
              <a:prstGeom prst="rect">
                <a:avLst/>
              </a:prstGeom>
              <a:blipFill rotWithShape="0">
                <a:blip r:embed="rId4" cstate="print"/>
                <a:stretch>
                  <a:fillRect l="-4221" t="-3902" r="-3896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504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5830397" y="418641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pl-PL" sz="30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6324" y="1970909"/>
            <a:ext cx="3931288" cy="3600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Prostokąt 4"/>
              <p:cNvSpPr/>
              <p:nvPr/>
            </p:nvSpPr>
            <p:spPr>
              <a:xfrm>
                <a:off x="5645314" y="5556131"/>
                <a:ext cx="5708486" cy="8002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30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𝑠𝑡𝑎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ł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𝐵𝑜𝑙𝑡𝑧𝑚𝑎𝑛𝑎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pl-PL" sz="23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l-PL" sz="23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𝑡𝑒𝑚𝑝𝑒𝑟𝑎𝑡𝑢𝑟𝑎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𝑝𝑟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ó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𝑏𝑘𝑖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𝑠𝑘𝑎𝑙𝑖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l-PL" sz="2300" b="0" i="1" smtClean="0">
                          <a:latin typeface="Cambria Math" panose="02040503050406030204" pitchFamily="18" charset="0"/>
                        </a:rPr>
                        <m:t>𝐾𝑒𝑙𝑤𝑖𝑛𝑎</m:t>
                      </m:r>
                    </m:oMath>
                  </m:oMathPara>
                </a14:m>
                <a:endParaRPr lang="pl-PL" sz="2300" dirty="0"/>
              </a:p>
            </p:txBody>
          </p:sp>
        </mc:Choice>
        <mc:Fallback>
          <p:sp>
            <p:nvSpPr>
              <p:cNvPr id="5" name="Prostoką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5314" y="5556131"/>
                <a:ext cx="5708486" cy="800219"/>
              </a:xfrm>
              <a:prstGeom prst="rect">
                <a:avLst/>
              </a:prstGeom>
              <a:blipFill rotWithShape="0">
                <a:blip r:embed="rId4" cstate="print"/>
                <a:stretch>
                  <a:fillRect l="-213" b="-833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pole tekstowe 15"/>
          <p:cNvSpPr txBox="1"/>
          <p:nvPr/>
        </p:nvSpPr>
        <p:spPr>
          <a:xfrm>
            <a:off x="5045097" y="1533765"/>
            <a:ext cx="65879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5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Każdy z dwóch poziomów ma różną populację</a:t>
            </a:r>
          </a:p>
          <a:p>
            <a:pPr algn="ctr"/>
            <a:r>
              <a:rPr lang="pl-PL" sz="25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spinów (N), różnica ta zależy od </a:t>
            </a:r>
            <a:r>
              <a:rPr lang="pl-PL" sz="2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różnicy </a:t>
            </a:r>
            <a:br>
              <a:rPr lang="pl-PL" sz="2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energii obu poziomów</a:t>
            </a:r>
            <a:r>
              <a:rPr lang="pl-PL" sz="25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jest opisywana zależnością:</a:t>
            </a:r>
            <a:endParaRPr lang="pl-PL" sz="25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pole tekstowe 16"/>
              <p:cNvSpPr txBox="1"/>
              <p:nvPr/>
            </p:nvSpPr>
            <p:spPr>
              <a:xfrm>
                <a:off x="6485777" y="3943650"/>
                <a:ext cx="3426194" cy="1142429"/>
              </a:xfrm>
              <a:prstGeom prst="rect">
                <a:avLst/>
              </a:prstGeom>
              <a:solidFill>
                <a:srgbClr val="FF66CC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l-PL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l-PL" sz="3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3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3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l-PL" sz="3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3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pl-PL" sz="3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</m:den>
                      </m:f>
                      <m:r>
                        <a:rPr lang="pl-PL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pl-PL" sz="3600" b="0" i="0" smtClean="0"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pl-PL" sz="3600" b="0" i="1" smtClean="0">
                          <a:latin typeface="Cambria Math" panose="02040503050406030204" pitchFamily="18" charset="0"/>
                        </a:rPr>
                        <m:t>⁡(</m:t>
                      </m:r>
                      <m:f>
                        <m:fPr>
                          <m:ctrlPr>
                            <a:rPr lang="pl-PL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pl-PL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  <m:sSub>
                            <m:sSubPr>
                              <m:ctrlPr>
                                <a:rPr lang="pl-PL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pl-PL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pl-PL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𝑘𝑇</m:t>
                          </m:r>
                        </m:den>
                      </m:f>
                      <m:r>
                        <a:rPr lang="pl-PL" sz="3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l-PL" sz="3000" dirty="0"/>
              </a:p>
            </p:txBody>
          </p:sp>
        </mc:Choice>
        <mc:Fallback>
          <p:sp>
            <p:nvSpPr>
              <p:cNvPr id="17" name="pole tekstow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5777" y="3943650"/>
                <a:ext cx="3426194" cy="1142429"/>
              </a:xfrm>
              <a:prstGeom prst="rect">
                <a:avLst/>
              </a:prstGeom>
              <a:blipFill rotWithShape="0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24</a:t>
            </a:fld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>
            <a:off x="1254642" y="2190307"/>
            <a:ext cx="595423" cy="3402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/>
          <p:cNvSpPr/>
          <p:nvPr/>
        </p:nvSpPr>
        <p:spPr>
          <a:xfrm>
            <a:off x="1077433" y="5108243"/>
            <a:ext cx="595423" cy="3402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/>
          <p:cNvSpPr txBox="1"/>
          <p:nvPr/>
        </p:nvSpPr>
        <p:spPr>
          <a:xfrm>
            <a:off x="0" y="478180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Wzór </a:t>
            </a:r>
            <a:r>
              <a:rPr lang="pl-PL" sz="3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Boltzmana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3759377" y="1532357"/>
            <a:ext cx="1171978" cy="4822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Prostokąt 8"/>
              <p:cNvSpPr/>
              <p:nvPr/>
            </p:nvSpPr>
            <p:spPr>
              <a:xfrm>
                <a:off x="3930881" y="4330198"/>
                <a:ext cx="5180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</m:oMath>
                  </m:oMathPara>
                </a14:m>
                <a:endParaRPr lang="pl-PL" dirty="0"/>
              </a:p>
            </p:txBody>
          </p:sp>
        </mc:Choice>
        <mc:Fallback>
          <p:sp>
            <p:nvSpPr>
              <p:cNvPr id="9" name="Prostokąt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881" y="4330198"/>
                <a:ext cx="518091" cy="369332"/>
              </a:xfrm>
              <a:prstGeom prst="rect">
                <a:avLst/>
              </a:prstGeom>
              <a:blipFill rotWithShape="0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Prostokąt 9"/>
              <p:cNvSpPr/>
              <p:nvPr/>
            </p:nvSpPr>
            <p:spPr>
              <a:xfrm>
                <a:off x="3918682" y="2713051"/>
                <a:ext cx="5180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pl-PL" i="1"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</m:oMath>
                  </m:oMathPara>
                </a14:m>
                <a:endParaRPr lang="pl-PL" dirty="0"/>
              </a:p>
            </p:txBody>
          </p:sp>
        </mc:Choice>
        <mc:Fallback>
          <p:sp>
            <p:nvSpPr>
              <p:cNvPr id="10" name="Prostokąt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8682" y="2713051"/>
                <a:ext cx="518091" cy="369332"/>
              </a:xfrm>
              <a:prstGeom prst="rect">
                <a:avLst/>
              </a:prstGeom>
              <a:blipFill rotWithShape="0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163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25</a:t>
            </a:fld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pole tekstowe 4"/>
              <p:cNvSpPr txBox="1"/>
              <p:nvPr/>
            </p:nvSpPr>
            <p:spPr>
              <a:xfrm>
                <a:off x="4025912" y="1818636"/>
                <a:ext cx="4304448" cy="1106521"/>
              </a:xfrm>
              <a:prstGeom prst="rect">
                <a:avLst/>
              </a:prstGeom>
              <a:solidFill>
                <a:srgbClr val="FF66CC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l-PL" sz="3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l-PL" sz="3200" b="0" i="0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pl-PL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l-PL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l-PL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pl-PL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ℏ</m:t>
                                  </m:r>
                                  <m:sSub>
                                    <m:sSubPr>
                                      <m:ctrlPr>
                                        <a:rPr lang="pl-PL" sz="3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l-PL" sz="3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  <m:sub>
                                      <m:r>
                                        <a:rPr lang="pl-PL" sz="32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pl-PL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pl-PL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≈1+</m:t>
                      </m:r>
                      <m:f>
                        <m:fPr>
                          <m:ctrlPr>
                            <a:rPr lang="pl-PL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pl-PL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  <m:sSub>
                            <m:sSubPr>
                              <m:ctrlPr>
                                <a:rPr lang="pl-PL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pl-PL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pl-PL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𝑘𝑇</m:t>
                          </m:r>
                        </m:den>
                      </m:f>
                    </m:oMath>
                  </m:oMathPara>
                </a14:m>
                <a:endParaRPr lang="pl-PL" sz="3000" dirty="0"/>
              </a:p>
            </p:txBody>
          </p:sp>
        </mc:Choice>
        <mc:Fallback>
          <p:sp>
            <p:nvSpPr>
              <p:cNvPr id="5" name="pole tekstow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5912" y="1818636"/>
                <a:ext cx="4304448" cy="1106521"/>
              </a:xfrm>
              <a:prstGeom prst="rect">
                <a:avLst/>
              </a:prstGeom>
              <a:blipFill rotWithShape="0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pole tekstowe 5"/>
          <p:cNvSpPr txBox="1"/>
          <p:nvPr/>
        </p:nvSpPr>
        <p:spPr>
          <a:xfrm>
            <a:off x="0" y="478180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Wzór </a:t>
            </a:r>
            <a:r>
              <a:rPr lang="pl-PL" sz="3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Boltzmana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przybliżenia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Prostokąt 6"/>
              <p:cNvSpPr/>
              <p:nvPr/>
            </p:nvSpPr>
            <p:spPr>
              <a:xfrm>
                <a:off x="3817358" y="3981921"/>
                <a:ext cx="4900188" cy="102733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pl-PL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pl-PL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l-PL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32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pl-PL" sz="3200" i="1">
                              <a:latin typeface="Cambria Math" panose="02040503050406030204" pitchFamily="18" charset="0"/>
                            </a:rPr>
                            <m:t>+</m:t>
                          </m:r>
                        </m:sub>
                      </m:sSub>
                      <m:r>
                        <a:rPr lang="pl-PL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l-PL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32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pl-PL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  <m:r>
                        <a:rPr lang="pl-PL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pl-PL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pl-PL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  <m:sSub>
                            <m:sSubPr>
                              <m:ctrlPr>
                                <a:rPr lang="pl-PL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pl-PL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pl-PL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𝑘𝑇</m:t>
                          </m:r>
                        </m:den>
                      </m:f>
                      <m:r>
                        <a:rPr lang="pl-PL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pl-PL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pl-PL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l-PL" sz="3200" dirty="0"/>
              </a:p>
            </p:txBody>
          </p:sp>
        </mc:Choice>
        <mc:Fallback>
          <p:sp>
            <p:nvSpPr>
              <p:cNvPr id="7" name="Prostoką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7358" y="3981921"/>
                <a:ext cx="4900188" cy="1027333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Prostokąt 7"/>
              <p:cNvSpPr/>
              <p:nvPr/>
            </p:nvSpPr>
            <p:spPr>
              <a:xfrm>
                <a:off x="984729" y="5421192"/>
                <a:ext cx="1022254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𝑙𝑖𝑐𝑧𝑏𝑎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𝑤𝑠𝑧𝑦𝑠𝑡𝑘𝑖𝑐h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ą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𝑑𝑒𝑟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𝑎𝑡𝑜𝑚𝑢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𝑤𝑜𝑑𝑜𝑟𝑢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𝑏𝑎𝑑𝑎𝑛𝑒𝑗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𝑝𝑟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ó</m:t>
                      </m:r>
                      <m:r>
                        <a:rPr lang="pl-PL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𝑏𝑐𝑒</m:t>
                      </m:r>
                    </m:oMath>
                  </m:oMathPara>
                </a14:m>
                <a:endParaRPr lang="pl-PL" sz="2800" dirty="0"/>
              </a:p>
            </p:txBody>
          </p:sp>
        </mc:Choice>
        <mc:Fallback>
          <p:sp>
            <p:nvSpPr>
              <p:cNvPr id="8" name="Prostokąt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729" y="5421192"/>
                <a:ext cx="10222542" cy="523220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6898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-7850" y="251621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Różnica w ilości </a:t>
            </a:r>
            <a:r>
              <a:rPr lang="pl-PL" sz="3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obsadzeń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poszczególnych poziomów energetycznych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5830397" y="418641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pl-PL" sz="3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Prostokąt 7"/>
              <p:cNvSpPr/>
              <p:nvPr/>
            </p:nvSpPr>
            <p:spPr>
              <a:xfrm>
                <a:off x="4076088" y="3373886"/>
                <a:ext cx="4039824" cy="124476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l-PL" sz="4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sz="4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ndalus" panose="02020603050405020304" pitchFamily="18" charset="-78"/>
                            </a:rPr>
                            <m:t>𝛾</m:t>
                          </m:r>
                          <m:r>
                            <a:rPr lang="pl-PL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  <m:sSub>
                            <m:sSubPr>
                              <m:ctrlPr>
                                <a:rPr lang="pl-PL" sz="4000" i="1">
                                  <a:latin typeface="Cambria Math" panose="02040503050406030204" pitchFamily="18" charset="0"/>
                                  <a:cs typeface="Andalus" panose="02020603050405020304" pitchFamily="18" charset="-78"/>
                                </a:rPr>
                              </m:ctrlPr>
                            </m:sSubPr>
                            <m:e>
                              <m:r>
                                <a:rPr lang="pl-PL" sz="4000" i="1">
                                  <a:latin typeface="Cambria Math" panose="02040503050406030204" pitchFamily="18" charset="0"/>
                                  <a:cs typeface="Andalus" panose="02020603050405020304" pitchFamily="18" charset="-78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pl-PL" sz="4000" b="0" i="1" smtClean="0">
                                  <a:latin typeface="Cambria Math" panose="02040503050406030204" pitchFamily="18" charset="0"/>
                                  <a:cs typeface="Andalus" panose="02020603050405020304" pitchFamily="18" charset="-78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pl-PL" sz="4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𝑘𝑇</m:t>
                          </m:r>
                        </m:den>
                      </m:f>
                      <m:r>
                        <a:rPr lang="pl-PL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pl-PL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1000007</m:t>
                      </m:r>
                    </m:oMath>
                  </m:oMathPara>
                </a14:m>
                <a:endParaRPr lang="pl-PL" sz="3600" dirty="0"/>
              </a:p>
            </p:txBody>
          </p:sp>
        </mc:Choice>
        <mc:Fallback>
          <p:sp>
            <p:nvSpPr>
              <p:cNvPr id="8" name="Prostokąt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088" y="3373886"/>
                <a:ext cx="4039824" cy="1244764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Prostokąt 10"/>
              <p:cNvSpPr/>
              <p:nvPr/>
            </p:nvSpPr>
            <p:spPr>
              <a:xfrm>
                <a:off x="0" y="1899635"/>
                <a:ext cx="12192000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l-PL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 temperaturze ciała ludzkiego (T=310 K) i polu </a:t>
                </a:r>
                <a:r>
                  <a:rPr lang="pl-PL" sz="3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magnetycznym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3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pl-PL" sz="3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l-PL" sz="3000" i="1">
                        <a:latin typeface="Cambria Math" panose="02040503050406030204" pitchFamily="18" charset="0"/>
                      </a:rPr>
                      <m:t>=1 </m:t>
                    </m:r>
                    <m:r>
                      <a:rPr lang="pl-PL" sz="30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pl-PL" sz="3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Prostokąt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899635"/>
                <a:ext cx="12192000" cy="553998"/>
              </a:xfrm>
              <a:prstGeom prst="rect">
                <a:avLst/>
              </a:prstGeom>
              <a:blipFill rotWithShape="0">
                <a:blip r:embed="rId4" cstate="print"/>
                <a:stretch>
                  <a:fillRect t="-14444" b="-34444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020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pole tekstowe 4"/>
              <p:cNvSpPr txBox="1"/>
              <p:nvPr/>
            </p:nvSpPr>
            <p:spPr>
              <a:xfrm>
                <a:off x="2240733" y="1727289"/>
                <a:ext cx="7915180" cy="2631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33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Dla 1 g wody:</a:t>
                </a:r>
              </a:p>
              <a:p>
                <a:pPr algn="ctr"/>
                <a:endParaRPr lang="pl-PL" sz="33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pl-PL" sz="33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pl-PL" sz="33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Nadwyżka </a:t>
                </a:r>
                <a14:m>
                  <m:oMath xmlns:m="http://schemas.openxmlformats.org/officeDocument/2006/math">
                    <m:r>
                      <a:rPr lang="pl-PL" sz="33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pl-PL" sz="33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pl-PL" sz="33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pl-PL" sz="3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2.2∙</m:t>
                    </m:r>
                    <m:sSup>
                      <m:sSupPr>
                        <m:ctrlPr>
                          <a:rPr lang="pl-PL" sz="33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33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l-PL" sz="33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17</m:t>
                        </m:r>
                      </m:sup>
                    </m:sSup>
                  </m:oMath>
                </a14:m>
                <a:r>
                  <a:rPr lang="pl-PL" sz="33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protonów.</a:t>
                </a:r>
              </a:p>
              <a:p>
                <a:pPr algn="ctr"/>
                <a:endParaRPr lang="pl-PL" sz="33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pole tekstow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733" y="1727289"/>
                <a:ext cx="7915180" cy="2631490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t="-324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28745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66907" y="2060893"/>
            <a:ext cx="3459311" cy="39600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pole tekstowe 3"/>
              <p:cNvSpPr txBox="1"/>
              <p:nvPr/>
            </p:nvSpPr>
            <p:spPr>
              <a:xfrm>
                <a:off x="-188531" y="1549555"/>
                <a:ext cx="6202017" cy="524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2500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Rozważmy pole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2500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ndalus" panose="02020603050405020304" pitchFamily="18" charset="-78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l-PL" sz="2500" i="1">
                                <a:latin typeface="Cambria Math" panose="02040503050406030204" pitchFamily="18" charset="0"/>
                                <a:cs typeface="Andalus" panose="02020603050405020304" pitchFamily="18" charset="-78"/>
                              </a:rPr>
                            </m:ctrlPr>
                          </m:accPr>
                          <m:e>
                            <m:r>
                              <a:rPr lang="pl-PL" sz="2500" i="1">
                                <a:latin typeface="Cambria Math" panose="02040503050406030204" pitchFamily="18" charset="0"/>
                                <a:cs typeface="Andalus" panose="02020603050405020304" pitchFamily="18" charset="-78"/>
                              </a:rPr>
                              <m:t>𝐵</m:t>
                            </m:r>
                          </m:e>
                        </m:acc>
                      </m:e>
                      <m:sub>
                        <m:r>
                          <a:rPr lang="pl-PL" sz="2500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ndalus" panose="02020603050405020304" pitchFamily="18" charset="-78"/>
                          </a:rPr>
                          <m:t>0</m:t>
                        </m:r>
                      </m:sub>
                    </m:sSub>
                    <m:r>
                      <a:rPr lang="pl-PL" sz="25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cs typeface="Andalus" panose="02020603050405020304" pitchFamily="18" charset="-78"/>
                      </a:rPr>
                      <m:t>=[0,0,</m:t>
                    </m:r>
                    <m:sSub>
                      <m:sSubPr>
                        <m:ctrlPr>
                          <a:rPr lang="pl-PL" sz="250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ndalus" panose="02020603050405020304" pitchFamily="18" charset="-78"/>
                          </a:rPr>
                        </m:ctrlPr>
                      </m:sSubPr>
                      <m:e>
                        <m:r>
                          <a:rPr lang="pl-PL" sz="2500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ndalus" panose="02020603050405020304" pitchFamily="18" charset="-78"/>
                          </a:rPr>
                          <m:t>𝐵</m:t>
                        </m:r>
                      </m:e>
                      <m:sub>
                        <m:r>
                          <a:rPr lang="pl-PL" sz="2500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Andalus" panose="02020603050405020304" pitchFamily="18" charset="-78"/>
                          </a:rPr>
                          <m:t>𝑍</m:t>
                        </m:r>
                      </m:sub>
                    </m:sSub>
                    <m:r>
                      <a:rPr lang="pl-PL" sz="25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cs typeface="Andalus" panose="02020603050405020304" pitchFamily="18" charset="-78"/>
                      </a:rPr>
                      <m:t>]</m:t>
                    </m:r>
                  </m:oMath>
                </a14:m>
                <a:endParaRPr lang="pl-PL" sz="250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pole tekstow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8531" y="1549555"/>
                <a:ext cx="6202017" cy="524246"/>
              </a:xfrm>
              <a:prstGeom prst="rect">
                <a:avLst/>
              </a:prstGeom>
              <a:blipFill rotWithShape="0">
                <a:blip r:embed="rId4" cstate="print"/>
                <a:stretch>
                  <a:fillRect b="-26744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pole tekstowe 5"/>
              <p:cNvSpPr txBox="1"/>
              <p:nvPr/>
            </p:nvSpPr>
            <p:spPr>
              <a:xfrm>
                <a:off x="807598" y="2338559"/>
                <a:ext cx="2932469" cy="72603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400" b="1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</m:t>
                      </m:r>
                      <m:r>
                        <a:rPr lang="pl-PL" sz="24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2400" b="1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  <m:sSub>
                        <m:sSubPr>
                          <m:ctrlPr>
                            <a:rPr lang="pl-PL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</m:ctrlPr>
                        </m:sSubPr>
                        <m:e>
                          <m:r>
                            <a:rPr lang="pl-PL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𝑩</m:t>
                          </m:r>
                        </m:e>
                        <m:sub>
                          <m:r>
                            <a:rPr lang="pl-PL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𝒁</m:t>
                          </m:r>
                        </m:sub>
                      </m:sSub>
                      <m:r>
                        <a:rPr lang="pl-PL" sz="28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cs typeface="Andalus" panose="02020603050405020304" pitchFamily="18" charset="-78"/>
                        </a:rPr>
                        <m:t>=</m:t>
                      </m:r>
                      <m:f>
                        <m:fPr>
                          <m:ctrlPr>
                            <a:rPr lang="pl-PL" sz="2800" b="1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</m:ctrlPr>
                        </m:fPr>
                        <m:num>
                          <m:r>
                            <a:rPr lang="pl-PL" sz="2800" b="1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𝟏</m:t>
                          </m:r>
                        </m:num>
                        <m:den>
                          <m:r>
                            <a:rPr lang="pl-PL" sz="2800" b="1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𝟐</m:t>
                          </m:r>
                        </m:den>
                      </m:f>
                      <m:r>
                        <a:rPr lang="pl-PL" sz="28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ndalus" panose="02020603050405020304" pitchFamily="18" charset="-78"/>
                        </a:rPr>
                        <m:t>𝜸</m:t>
                      </m:r>
                      <m:r>
                        <a:rPr lang="pl-PL" sz="2800" b="1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ndalus" panose="02020603050405020304" pitchFamily="18" charset="-78"/>
                        </a:rPr>
                        <m:t>ℏ</m:t>
                      </m:r>
                      <m:sSub>
                        <m:sSubPr>
                          <m:ctrlPr>
                            <a:rPr lang="pl-PL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</m:ctrlPr>
                        </m:sSubPr>
                        <m:e>
                          <m:r>
                            <a:rPr lang="pl-PL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𝑩</m:t>
                          </m:r>
                        </m:e>
                        <m:sub>
                          <m:r>
                            <a:rPr lang="pl-PL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𝒁</m:t>
                          </m:r>
                        </m:sub>
                      </m:sSub>
                    </m:oMath>
                  </m:oMathPara>
                </a14:m>
                <a:endParaRPr lang="pl-PL" sz="3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pole tekstow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98" y="2338559"/>
                <a:ext cx="2932469" cy="726033"/>
              </a:xfrm>
              <a:prstGeom prst="rect">
                <a:avLst/>
              </a:prstGeom>
              <a:blipFill rotWithShape="0">
                <a:blip r:embed="rId5" cstate="print"/>
                <a:stretch>
                  <a:fillRect b="-672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pole tekstowe 7"/>
              <p:cNvSpPr txBox="1"/>
              <p:nvPr/>
            </p:nvSpPr>
            <p:spPr>
              <a:xfrm>
                <a:off x="807598" y="3836235"/>
                <a:ext cx="3489224" cy="72603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4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</m:t>
                      </m:r>
                      <m:r>
                        <a:rPr lang="pl-PL" sz="24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pl-PL" sz="2400" b="1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  <m:sSub>
                        <m:sSubPr>
                          <m:ctrlPr>
                            <a:rPr lang="pl-PL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</m:ctrlPr>
                        </m:sSubPr>
                        <m:e>
                          <m:r>
                            <a:rPr lang="pl-PL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𝑩</m:t>
                          </m:r>
                        </m:e>
                        <m:sub>
                          <m:r>
                            <a:rPr lang="pl-PL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𝒁</m:t>
                          </m:r>
                        </m:sub>
                      </m:sSub>
                      <m:r>
                        <a:rPr lang="pl-PL" sz="28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cs typeface="Andalus" panose="02020603050405020304" pitchFamily="18" charset="-78"/>
                        </a:rPr>
                        <m:t>=−</m:t>
                      </m:r>
                      <m:f>
                        <m:fPr>
                          <m:ctrlPr>
                            <a:rPr lang="pl-PL" sz="2800" b="1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</m:ctrlPr>
                        </m:fPr>
                        <m:num>
                          <m:r>
                            <a:rPr lang="pl-PL" sz="2800" b="1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𝟏</m:t>
                          </m:r>
                        </m:num>
                        <m:den>
                          <m:r>
                            <a:rPr lang="pl-PL" sz="2800" b="1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𝟐</m:t>
                          </m:r>
                        </m:den>
                      </m:f>
                      <m:r>
                        <a:rPr lang="pl-PL" sz="28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ndalus" panose="02020603050405020304" pitchFamily="18" charset="-78"/>
                        </a:rPr>
                        <m:t>𝜸</m:t>
                      </m:r>
                      <m:r>
                        <a:rPr lang="pl-PL" sz="28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ndalus" panose="02020603050405020304" pitchFamily="18" charset="-78"/>
                        </a:rPr>
                        <m:t>ℏ</m:t>
                      </m:r>
                      <m:sSub>
                        <m:sSubPr>
                          <m:ctrlPr>
                            <a:rPr lang="pl-PL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</m:ctrlPr>
                        </m:sSubPr>
                        <m:e>
                          <m:r>
                            <a:rPr lang="pl-PL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𝑩</m:t>
                          </m:r>
                        </m:e>
                        <m:sub>
                          <m:r>
                            <a:rPr lang="pl-PL" sz="28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𝒁</m:t>
                          </m:r>
                        </m:sub>
                      </m:sSub>
                    </m:oMath>
                  </m:oMathPara>
                </a14:m>
                <a:endParaRPr lang="pl-PL" sz="3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pole tekstow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98" y="3836235"/>
                <a:ext cx="3489224" cy="726033"/>
              </a:xfrm>
              <a:prstGeom prst="rect">
                <a:avLst/>
              </a:prstGeom>
              <a:blipFill rotWithShape="0">
                <a:blip r:embed="rId6" cstate="print"/>
                <a:stretch>
                  <a:fillRect b="-756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pole tekstowe 8"/>
          <p:cNvSpPr txBox="1"/>
          <p:nvPr/>
        </p:nvSpPr>
        <p:spPr>
          <a:xfrm>
            <a:off x="1" y="120485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Energia potencjalna momentu magnetycznego jądra dla orientacji równoległej i </a:t>
            </a:r>
            <a:r>
              <a:rPr lang="pl-PL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antyrównoległej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Prostokąt 4"/>
              <p:cNvSpPr/>
              <p:nvPr/>
            </p:nvSpPr>
            <p:spPr>
              <a:xfrm>
                <a:off x="5586363" y="3860145"/>
                <a:ext cx="580544" cy="5237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5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l-PL" sz="25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pl-PL" sz="25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  <m:sub>
                          <m:r>
                            <a:rPr lang="pl-PL" sz="25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pl-PL" sz="2500" dirty="0"/>
              </a:p>
            </p:txBody>
          </p:sp>
        </mc:Choice>
        <mc:Fallback>
          <p:sp>
            <p:nvSpPr>
              <p:cNvPr id="5" name="Prostoką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6363" y="3860145"/>
                <a:ext cx="580544" cy="523798"/>
              </a:xfrm>
              <a:prstGeom prst="rect">
                <a:avLst/>
              </a:prstGeom>
              <a:blipFill rotWithShape="0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Prostokąt 6"/>
              <p:cNvSpPr/>
              <p:nvPr/>
            </p:nvSpPr>
            <p:spPr>
              <a:xfrm>
                <a:off x="5956173" y="2433018"/>
                <a:ext cx="1024448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5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𝜇</m:t>
                      </m:r>
                      <m:sSub>
                        <m:sSubPr>
                          <m:ctrlP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pl-PL" sz="2500" dirty="0"/>
              </a:p>
            </p:txBody>
          </p:sp>
        </mc:Choice>
        <mc:Fallback>
          <p:sp>
            <p:nvSpPr>
              <p:cNvPr id="7" name="Prostoką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6173" y="2433018"/>
                <a:ext cx="1024448" cy="477054"/>
              </a:xfrm>
              <a:prstGeom prst="rect">
                <a:avLst/>
              </a:prstGeom>
              <a:blipFill rotWithShape="0">
                <a:blip r:embed="rId8" cstate="print"/>
                <a:stretch>
                  <a:fillRect b="-8974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Prostokąt 10"/>
              <p:cNvSpPr/>
              <p:nvPr/>
            </p:nvSpPr>
            <p:spPr>
              <a:xfrm>
                <a:off x="5793671" y="5018756"/>
                <a:ext cx="1074846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50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𝜇</m:t>
                      </m:r>
                      <m:sSub>
                        <m:sSubPr>
                          <m:ctrlP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pl-PL" sz="2500" dirty="0"/>
              </a:p>
            </p:txBody>
          </p:sp>
        </mc:Choice>
        <mc:Fallback>
          <p:sp>
            <p:nvSpPr>
              <p:cNvPr id="11" name="Prostokąt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671" y="5018756"/>
                <a:ext cx="1074846" cy="477054"/>
              </a:xfrm>
              <a:prstGeom prst="rect">
                <a:avLst/>
              </a:prstGeom>
              <a:blipFill rotWithShape="0">
                <a:blip r:embed="rId9" cstate="print"/>
                <a:stretch>
                  <a:fillRect b="-75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Prostokąt 12"/>
              <p:cNvSpPr/>
              <p:nvPr/>
            </p:nvSpPr>
            <p:spPr>
              <a:xfrm>
                <a:off x="9308075" y="3467466"/>
                <a:ext cx="258788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∆</m:t>
                      </m:r>
                      <m:r>
                        <a:rPr lang="pl-PL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𝐸</m:t>
                      </m:r>
                      <m:r>
                        <a:rPr lang="pl-PL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l-PL" sz="3600" b="1" i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ndalus" panose="02020603050405020304" pitchFamily="18" charset="-78"/>
                        </a:rPr>
                        <m:t>𝜸</m:t>
                      </m:r>
                      <m:r>
                        <a:rPr lang="pl-PL" sz="3600" b="1" i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ndalus" panose="02020603050405020304" pitchFamily="18" charset="-78"/>
                        </a:rPr>
                        <m:t>ℏ</m:t>
                      </m:r>
                      <m:sSub>
                        <m:sSubPr>
                          <m:ctrlPr>
                            <a:rPr lang="pl-PL" sz="3600" b="1" i="1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</m:ctrlPr>
                        </m:sSubPr>
                        <m:e>
                          <m:r>
                            <a:rPr lang="pl-PL" sz="3600" b="1" i="1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𝑩</m:t>
                          </m:r>
                        </m:e>
                        <m:sub>
                          <m:r>
                            <a:rPr lang="pl-PL" sz="3600" b="1" i="1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𝒁</m:t>
                          </m:r>
                        </m:sub>
                      </m:sSub>
                    </m:oMath>
                  </m:oMathPara>
                </a14:m>
                <a:endParaRPr lang="pl-PL" sz="3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3" name="Prostokąt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8075" y="3467466"/>
                <a:ext cx="2587888" cy="646331"/>
              </a:xfrm>
              <a:prstGeom prst="rect">
                <a:avLst/>
              </a:prstGeom>
              <a:blipFill rotWithShape="0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Prostokąt 13"/>
              <p:cNvSpPr/>
              <p:nvPr/>
            </p:nvSpPr>
            <p:spPr>
              <a:xfrm>
                <a:off x="6468397" y="1638558"/>
                <a:ext cx="469680" cy="4770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𝐸</m:t>
                      </m:r>
                    </m:oMath>
                  </m:oMathPara>
                </a14:m>
                <a:endParaRPr lang="pl-PL" sz="2500" dirty="0"/>
              </a:p>
            </p:txBody>
          </p:sp>
        </mc:Choice>
        <mc:Fallback>
          <p:sp>
            <p:nvSpPr>
              <p:cNvPr id="14" name="Prostokąt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397" y="1638558"/>
                <a:ext cx="469680" cy="477054"/>
              </a:xfrm>
              <a:prstGeom prst="rect">
                <a:avLst/>
              </a:prstGeom>
              <a:blipFill rotWithShape="0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28</a:t>
            </a:fld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pole tekstowe 14"/>
              <p:cNvSpPr txBox="1"/>
              <p:nvPr/>
            </p:nvSpPr>
            <p:spPr>
              <a:xfrm>
                <a:off x="494210" y="5687907"/>
                <a:ext cx="4115999" cy="6143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0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pl-PL" sz="20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</m:t>
                      </m:r>
                      <m:r>
                        <a:rPr lang="pl-PL" sz="20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4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</m:ctrlPr>
                        </m:fPr>
                        <m:num>
                          <m:r>
                            <a:rPr lang="pl-PL" sz="24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𝟏</m:t>
                          </m:r>
                        </m:num>
                        <m:den>
                          <m:r>
                            <a:rPr lang="pl-PL" sz="24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𝟐</m:t>
                          </m:r>
                        </m:den>
                      </m:f>
                      <m:r>
                        <a:rPr lang="pl-PL" sz="2400" b="1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ndalus" panose="02020603050405020304" pitchFamily="18" charset="-78"/>
                        </a:rPr>
                        <m:t>𝜸</m:t>
                      </m:r>
                      <m:r>
                        <a:rPr lang="pl-PL" sz="2400" b="1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ndalus" panose="02020603050405020304" pitchFamily="18" charset="-78"/>
                        </a:rPr>
                        <m:t>ℏ</m:t>
                      </m:r>
                      <m:sSub>
                        <m:sSubPr>
                          <m:ctrlPr>
                            <a:rPr lang="pl-PL" sz="24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</m:ctrlPr>
                        </m:sSubPr>
                        <m:e>
                          <m:r>
                            <a:rPr lang="pl-PL" sz="24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𝑩</m:t>
                          </m:r>
                        </m:e>
                        <m:sub>
                          <m:r>
                            <a:rPr lang="pl-PL" sz="24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𝒁</m:t>
                          </m:r>
                        </m:sub>
                      </m:sSub>
                      <m:r>
                        <a:rPr lang="pl-PL" sz="20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−(−)</m:t>
                      </m:r>
                      <m:r>
                        <a:rPr lang="pl-PL" sz="2000" b="1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  <m:sSub>
                        <m:sSubPr>
                          <m:ctrlPr>
                            <a:rPr lang="pl-PL" sz="24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</m:ctrlPr>
                        </m:sSubPr>
                        <m:e>
                          <m:r>
                            <a:rPr lang="pl-PL" sz="24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𝑩</m:t>
                          </m:r>
                        </m:e>
                        <m:sub>
                          <m:r>
                            <a:rPr lang="pl-PL" sz="24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𝒁</m:t>
                          </m:r>
                        </m:sub>
                      </m:sSub>
                      <m:r>
                        <a:rPr lang="pl-PL" sz="24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cs typeface="Andalus" panose="02020603050405020304" pitchFamily="18" charset="-78"/>
                        </a:rPr>
                        <m:t>=</m:t>
                      </m:r>
                      <m:r>
                        <a:rPr lang="pl-PL" sz="24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ndalus" panose="02020603050405020304" pitchFamily="18" charset="-78"/>
                        </a:rPr>
                        <m:t>𝜸</m:t>
                      </m:r>
                      <m:r>
                        <a:rPr lang="pl-PL" sz="2400" b="1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ndalus" panose="02020603050405020304" pitchFamily="18" charset="-78"/>
                        </a:rPr>
                        <m:t>ℏ</m:t>
                      </m:r>
                      <m:sSub>
                        <m:sSubPr>
                          <m:ctrlPr>
                            <a:rPr lang="pl-PL" sz="24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</m:ctrlPr>
                        </m:sSubPr>
                        <m:e>
                          <m:r>
                            <a:rPr lang="pl-PL" sz="24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𝑩</m:t>
                          </m:r>
                        </m:e>
                        <m:sub>
                          <m:r>
                            <a:rPr lang="pl-PL" sz="2400" b="1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𝒁</m:t>
                          </m:r>
                        </m:sub>
                      </m:sSub>
                    </m:oMath>
                  </m:oMathPara>
                </a14:m>
                <a:endParaRPr lang="pl-PL" sz="3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5" name="pole tekstow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210" y="5687907"/>
                <a:ext cx="4115999" cy="614399"/>
              </a:xfrm>
              <a:prstGeom prst="rect">
                <a:avLst/>
              </a:prstGeom>
              <a:blipFill rotWithShape="0">
                <a:blip r:embed="rId12" cstate="print"/>
                <a:stretch>
                  <a:fillRect b="-693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032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5830397" y="418641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pl-PL" sz="3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pole tekstowe 10"/>
              <p:cNvSpPr txBox="1"/>
              <p:nvPr/>
            </p:nvSpPr>
            <p:spPr>
              <a:xfrm>
                <a:off x="635431" y="1313497"/>
                <a:ext cx="10895308" cy="240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pl-PL" sz="3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Zwiększenie przerwy energetycznej (</a:t>
                </a:r>
                <a14:m>
                  <m:oMath xmlns:m="http://schemas.openxmlformats.org/officeDocument/2006/math">
                    <m:r>
                      <a:rPr lang="pl-PL" sz="3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pl-PL" sz="3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pl-PL" sz="3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między</a:t>
                </a:r>
                <a:r>
                  <a:rPr lang="pl-PL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pl-PL" sz="3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poziomami równoległym i </a:t>
                </a:r>
                <a:r>
                  <a:rPr lang="pl-PL" sz="3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antyrównoległym</a:t>
                </a:r>
                <a:r>
                  <a:rPr lang="pl-PL" sz="3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pl-PL" sz="3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Wzrost różnicy </a:t>
                </a:r>
                <a:r>
                  <a:rPr lang="pl-PL" sz="3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obsadzeń</a:t>
                </a:r>
                <a:r>
                  <a:rPr lang="pl-PL" sz="3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poziomów energetycznych,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pl-PL" sz="3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Wzrost amplitudy sygnału rezonansowego,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pl-PL" sz="3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Polepszenie jakości obrazu.</a:t>
                </a:r>
              </a:p>
            </p:txBody>
          </p:sp>
        </mc:Choice>
        <mc:Fallback>
          <p:sp>
            <p:nvSpPr>
              <p:cNvPr id="11" name="pole tekstow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431" y="1313497"/>
                <a:ext cx="10895308" cy="2400657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l="-1119" t="-3299" b="-685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74130" y="4076950"/>
            <a:ext cx="6089738" cy="191660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Prostokąt 11"/>
              <p:cNvSpPr/>
              <p:nvPr/>
            </p:nvSpPr>
            <p:spPr>
              <a:xfrm>
                <a:off x="3165696" y="6171684"/>
                <a:ext cx="579817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pl-P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=0.28 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pl-PL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pl-P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l-P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pl-P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pl-P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sSub>
                      <m:sSubPr>
                        <m:ctrlPr>
                          <a:rPr lang="pl-P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                </m:t>
                        </m:r>
                        <m:r>
                          <a:rPr lang="pl-P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pl-P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pl-P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pl-P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pl-P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pl-P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endParaRPr lang="pl-PL" dirty="0"/>
              </a:p>
            </p:txBody>
          </p:sp>
        </mc:Choice>
        <mc:Fallback>
          <p:sp>
            <p:nvSpPr>
              <p:cNvPr id="12" name="Prostokąt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696" y="6171684"/>
                <a:ext cx="5798172" cy="369332"/>
              </a:xfrm>
              <a:prstGeom prst="rect">
                <a:avLst/>
              </a:prstGeom>
              <a:blipFill rotWithShape="0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29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0" y="36201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Wzrost wartości indukcji pola B</a:t>
            </a:r>
            <a:r>
              <a:rPr lang="pl-PL" sz="36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l-P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powoduje: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Prostokąt 12"/>
              <p:cNvSpPr/>
              <p:nvPr/>
            </p:nvSpPr>
            <p:spPr>
              <a:xfrm>
                <a:off x="9308075" y="3467466"/>
                <a:ext cx="258788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∆</m:t>
                      </m:r>
                      <m:r>
                        <a:rPr lang="pl-PL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𝐸</m:t>
                      </m:r>
                      <m:r>
                        <a:rPr lang="pl-PL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l-PL" sz="3600" b="1" i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ndalus" panose="02020603050405020304" pitchFamily="18" charset="-78"/>
                        </a:rPr>
                        <m:t>𝜸</m:t>
                      </m:r>
                      <m:r>
                        <a:rPr lang="pl-PL" sz="3600" b="1" i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ndalus" panose="02020603050405020304" pitchFamily="18" charset="-78"/>
                        </a:rPr>
                        <m:t>ℏ</m:t>
                      </m:r>
                      <m:sSub>
                        <m:sSubPr>
                          <m:ctrlPr>
                            <a:rPr lang="pl-PL" sz="3600" b="1" i="1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</m:ctrlPr>
                        </m:sSubPr>
                        <m:e>
                          <m:r>
                            <a:rPr lang="pl-PL" sz="3600" b="1" i="1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𝑩</m:t>
                          </m:r>
                        </m:e>
                        <m:sub>
                          <m:r>
                            <a:rPr lang="pl-PL" sz="3600" b="1" i="1">
                              <a:solidFill>
                                <a:srgbClr val="0070C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Andalus" panose="02020603050405020304" pitchFamily="18" charset="-78"/>
                            </a:rPr>
                            <m:t>𝒁</m:t>
                          </m:r>
                        </m:sub>
                      </m:sSub>
                    </m:oMath>
                  </m:oMathPara>
                </a14:m>
                <a:endParaRPr lang="pl-PL" sz="3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9" name="Prostokąt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8075" y="3467466"/>
                <a:ext cx="2587888" cy="646331"/>
              </a:xfrm>
              <a:prstGeom prst="rect">
                <a:avLst/>
              </a:prstGeom>
              <a:blipFill rotWithShape="0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4421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30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91814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Dipol momentu magnetycznego jądra w polu magnetycznym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367749" y="1210677"/>
            <a:ext cx="63705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Dipol momentu magnetycznego jądra wykonuje ruch precesyjny (precesję). 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250" y="2379455"/>
            <a:ext cx="2800000" cy="3600000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8333" y="3413125"/>
            <a:ext cx="4229100" cy="2943225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19051" y="1084263"/>
            <a:ext cx="370522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986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pole tekstowe 2"/>
              <p:cNvSpPr txBox="1"/>
              <p:nvPr/>
            </p:nvSpPr>
            <p:spPr>
              <a:xfrm>
                <a:off x="0" y="91814"/>
                <a:ext cx="12192000" cy="124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36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Częstotliwość precesji</a:t>
                </a:r>
              </a:p>
              <a:p>
                <a:pPr algn="ctr"/>
                <a:r>
                  <a:rPr lang="pl-PL" sz="36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(liczba pełnych obrotów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l-PL" sz="36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l-PL" sz="3600" b="1" i="1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𝝁</m:t>
                        </m:r>
                      </m:e>
                    </m:acc>
                  </m:oMath>
                </a14:m>
                <a:r>
                  <a:rPr lang="pl-PL" sz="36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 ciągu sekundy) </a:t>
                </a:r>
                <a:endParaRPr lang="pl-PL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pole tekstow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91814"/>
                <a:ext cx="12192000" cy="1247777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t="-8780" b="-1658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pole tekstowe 8"/>
              <p:cNvSpPr txBox="1"/>
              <p:nvPr/>
            </p:nvSpPr>
            <p:spPr>
              <a:xfrm>
                <a:off x="5794125" y="4509869"/>
                <a:ext cx="1547988" cy="46166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3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pl-PL" sz="3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pl-PL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pl-PL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pl-PL" sz="3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pole tekstow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4125" y="4509869"/>
                <a:ext cx="1547988" cy="461665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31</a:t>
            </a:fld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pole tekstowe 6"/>
              <p:cNvSpPr txBox="1"/>
              <p:nvPr/>
            </p:nvSpPr>
            <p:spPr>
              <a:xfrm>
                <a:off x="5463906" y="3155473"/>
                <a:ext cx="3146694" cy="46166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3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3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pl-PL" sz="3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l-PL" sz="3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3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pl-PL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l-PL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l-PL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/2</m:t>
                      </m:r>
                      <m:r>
                        <a:rPr lang="pl-PL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</m:t>
                      </m:r>
                    </m:oMath>
                  </m:oMathPara>
                </a14:m>
                <a:endParaRPr lang="pl-PL" sz="3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pole tekstow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906" y="3155473"/>
                <a:ext cx="3146694" cy="461665"/>
              </a:xfrm>
              <a:prstGeom prst="rect">
                <a:avLst/>
              </a:prstGeom>
              <a:blipFill rotWithShape="0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bjaśnienie prostokątne 3"/>
          <p:cNvSpPr/>
          <p:nvPr/>
        </p:nvSpPr>
        <p:spPr>
          <a:xfrm>
            <a:off x="3264046" y="5375689"/>
            <a:ext cx="2199860" cy="980661"/>
          </a:xfrm>
          <a:prstGeom prst="wedgeRectCallout">
            <a:avLst>
              <a:gd name="adj1" fmla="val 58083"/>
              <a:gd name="adj2" fmla="val -1041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Prędkość</a:t>
            </a:r>
          </a:p>
          <a:p>
            <a:pPr algn="ctr"/>
            <a:r>
              <a:rPr lang="pl-PL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kątowa</a:t>
            </a:r>
            <a:endParaRPr lang="pl-PL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051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pole tekstowe 8"/>
              <p:cNvSpPr txBox="1"/>
              <p:nvPr/>
            </p:nvSpPr>
            <p:spPr>
              <a:xfrm>
                <a:off x="6323345" y="3294161"/>
                <a:ext cx="1670586" cy="46166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3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3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pl-PL" sz="3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l-PL" sz="3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3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pl-PL" sz="3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l-PL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pl-PL" sz="3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pole tekstow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3345" y="3294161"/>
                <a:ext cx="1670586" cy="461665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pole tekstowe 9"/>
              <p:cNvSpPr txBox="1"/>
              <p:nvPr/>
            </p:nvSpPr>
            <p:spPr>
              <a:xfrm>
                <a:off x="3411604" y="4029571"/>
                <a:ext cx="7039377" cy="1739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pl-PL" sz="2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l-PL" sz="25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- częstość precesji (</a:t>
                </a:r>
                <a:r>
                  <a:rPr lang="pl-PL" sz="25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częstość </a:t>
                </a:r>
                <a:r>
                  <a:rPr lang="pl-PL" sz="2500" dirty="0" err="1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Larmor’a</a:t>
                </a:r>
                <a:r>
                  <a:rPr lang="pl-PL" sz="25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pl-PL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l-PL" sz="25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- siła zewnętrznego pola magnetycznego </a:t>
                </a:r>
                <a:endParaRPr lang="pl-PL" sz="2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pl-PL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pl-PL" sz="25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- współczynnik żyromagnetyczny</a:t>
                </a:r>
                <a:endParaRPr lang="pl-PL" sz="2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pl-PL" sz="2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pole tekstow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1604" y="4029571"/>
                <a:ext cx="7039377" cy="1739900"/>
              </a:xfrm>
              <a:prstGeom prst="rect">
                <a:avLst/>
              </a:prstGeom>
              <a:blipFill rotWithShape="0">
                <a:blip r:embed="rId4" cstate="print"/>
                <a:stretch>
                  <a:fillRect t="-105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32</a:t>
            </a:fld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5200990" y="2300209"/>
            <a:ext cx="42325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Równanie </a:t>
            </a:r>
            <a:r>
              <a:rPr lang="pl-PL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Larmor’a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363604" y="239651"/>
            <a:ext cx="118283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l-PL" altLang="pl-PL" sz="30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Moment magnetyczny jądra </a:t>
            </a:r>
          </a:p>
          <a:p>
            <a:pPr algn="ctr">
              <a:defRPr/>
            </a:pPr>
            <a:r>
              <a:rPr lang="pl-PL" altLang="pl-PL" sz="30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wykonuje </a:t>
            </a:r>
            <a:r>
              <a:rPr lang="pl-PL" altLang="pl-PL" sz="3000" u="sng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ruch obrotowy</a:t>
            </a:r>
            <a:r>
              <a:rPr lang="pl-PL" altLang="pl-PL" sz="30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wokół linii pola magnetycznego zwany </a:t>
            </a:r>
          </a:p>
          <a:p>
            <a:pPr algn="ctr">
              <a:defRPr/>
            </a:pPr>
            <a:r>
              <a:rPr lang="pl-PL" altLang="pl-PL" sz="3000" b="1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precesją </a:t>
            </a:r>
            <a:r>
              <a:rPr lang="pl-PL" altLang="pl-PL" sz="3000" b="1" dirty="0" err="1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Larmora</a:t>
            </a:r>
            <a:r>
              <a:rPr lang="pl-PL" altLang="pl-PL" sz="30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Prostokąt 4"/>
          <p:cNvSpPr/>
          <p:nvPr/>
        </p:nvSpPr>
        <p:spPr>
          <a:xfrm>
            <a:off x="1800757" y="5741646"/>
            <a:ext cx="865022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l-PL" altLang="pl-PL" sz="2500" dirty="0">
                <a:solidFill>
                  <a:srgbClr val="005A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Izotopy tego samego pierwiastka mogą mieć różne </a:t>
            </a:r>
            <a:r>
              <a:rPr lang="pl-PL" altLang="pl-PL" sz="2500" dirty="0">
                <a:solidFill>
                  <a:srgbClr val="005A9E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</a:t>
            </a:r>
            <a:r>
              <a:rPr lang="pl-PL" altLang="pl-PL" sz="2500" dirty="0">
                <a:solidFill>
                  <a:srgbClr val="005A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np.</a:t>
            </a:r>
          </a:p>
          <a:p>
            <a:pPr algn="ctr">
              <a:defRPr/>
            </a:pPr>
            <a:r>
              <a:rPr lang="pl-PL" altLang="pl-PL" sz="2500" baseline="30000" dirty="0">
                <a:solidFill>
                  <a:srgbClr val="005A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altLang="pl-PL" sz="2500" dirty="0">
                <a:solidFill>
                  <a:srgbClr val="005A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– 2,68·10</a:t>
            </a:r>
            <a:r>
              <a:rPr lang="pl-PL" altLang="pl-PL" sz="2500" baseline="30000" dirty="0">
                <a:solidFill>
                  <a:srgbClr val="005A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pl-PL" altLang="pl-PL" sz="2500" dirty="0">
                <a:solidFill>
                  <a:srgbClr val="005A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pl-PL" altLang="pl-PL" sz="2500" baseline="30000" dirty="0">
                <a:solidFill>
                  <a:srgbClr val="005A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l-PL" altLang="pl-PL" sz="2500" dirty="0">
                <a:solidFill>
                  <a:srgbClr val="005A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– 4,11·10</a:t>
            </a:r>
            <a:r>
              <a:rPr lang="pl-PL" altLang="pl-PL" sz="2500" baseline="30000" dirty="0">
                <a:solidFill>
                  <a:srgbClr val="005A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pl-PL" altLang="pl-PL" sz="2500" dirty="0">
                <a:solidFill>
                  <a:srgbClr val="005A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19660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33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2391680" y="227612"/>
            <a:ext cx="73786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Typowe wartości częstości </a:t>
            </a:r>
            <a:r>
              <a:rPr lang="pl-PL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Larmor’a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pole tekstowe 5"/>
              <p:cNvSpPr txBox="1"/>
              <p:nvPr/>
            </p:nvSpPr>
            <p:spPr>
              <a:xfrm>
                <a:off x="1703274" y="1893344"/>
                <a:ext cx="2166747" cy="46166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3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3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pl-PL" sz="3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l-PL" sz="3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3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pl-PL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l-PL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l-PL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/2</m:t>
                      </m:r>
                      <m:r>
                        <a:rPr lang="pl-PL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</m:t>
                      </m:r>
                    </m:oMath>
                  </m:oMathPara>
                </a14:m>
                <a:endParaRPr lang="pl-PL" sz="3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6" name="pole tekstow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274" y="1893344"/>
                <a:ext cx="2166747" cy="461665"/>
              </a:xfrm>
              <a:prstGeom prst="rect">
                <a:avLst/>
              </a:prstGeom>
              <a:blipFill rotWithShape="0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8" name="Tabela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68472583"/>
                  </p:ext>
                </p:extLst>
              </p:nvPr>
            </p:nvGraphicFramePr>
            <p:xfrm>
              <a:off x="5693710" y="1540282"/>
              <a:ext cx="4288490" cy="44381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8520"/>
                    <a:gridCol w="1030147"/>
                    <a:gridCol w="1909823"/>
                  </a:tblGrid>
                  <a:tr h="39051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Izotop</a:t>
                          </a:r>
                          <a:endParaRPr lang="pl-PL" sz="25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Spin</a:t>
                          </a:r>
                          <a:endParaRPr lang="pl-PL" sz="25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l-PL" sz="25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𝛾</m:t>
                                </m:r>
                                <m:r>
                                  <a:rPr lang="pl-PL" sz="25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/2</m:t>
                                </m:r>
                                <m:r>
                                  <a:rPr lang="pl-PL" sz="25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𝝅</m:t>
                                </m:r>
                              </m:oMath>
                            </m:oMathPara>
                          </a14:m>
                          <a:endParaRPr lang="pl-PL" sz="2500" dirty="0"/>
                        </a:p>
                        <a:p>
                          <a:pPr algn="ctr"/>
                          <a:r>
                            <a:rPr lang="pl-PL" sz="25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[MHz]</a:t>
                          </a:r>
                          <a:endParaRPr lang="pl-PL" sz="25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5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5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  <m:e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42,58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5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p>
                                  <m:e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10,71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5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14</m:t>
                                    </m:r>
                                  </m:sup>
                                  <m:e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3,08</a:t>
                          </a: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5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17</m:t>
                                    </m:r>
                                  </m:sup>
                                  <m:e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42,58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5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p>
                                  <m:e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𝑁𝑎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3/2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11,29</a:t>
                          </a: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5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5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sup>
                                  <m:e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</a:t>
                          </a: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5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p>
                                  <m:e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</a:t>
                          </a: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8" name="Tabela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="" xmlns:p14="http://schemas.microsoft.com/office/powerpoint/2010/main" xmlns:a14="http://schemas.microsoft.com/office/drawing/2010/main" val="2768472583"/>
                  </p:ext>
                </p:extLst>
              </p:nvPr>
            </p:nvGraphicFramePr>
            <p:xfrm>
              <a:off x="5693710" y="1540282"/>
              <a:ext cx="4288490" cy="44381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8520"/>
                    <a:gridCol w="1030147"/>
                    <a:gridCol w="1909823"/>
                  </a:tblGrid>
                  <a:tr h="8534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Izotop</a:t>
                          </a:r>
                          <a:endParaRPr lang="pl-PL" sz="25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b="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Spin</a:t>
                          </a:r>
                          <a:endParaRPr lang="pl-PL" sz="2500" b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24841" t="-5714" r="-1274" b="-432857"/>
                          </a:stretch>
                        </a:blipFill>
                      </a:tcPr>
                    </a:tc>
                  </a:tr>
                  <a:tr h="5104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905" t="-176190" r="-220362" b="-6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42,58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</a:tr>
                  <a:tr h="5131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905" t="-276190" r="-220362" b="-5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10,71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</a:tr>
                  <a:tr h="51047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905" t="-376190" r="-220362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3,08</a:t>
                          </a: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</a:tr>
                  <a:tr h="51104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905" t="-476190" r="-220362" b="-3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42,58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</a:tr>
                  <a:tr h="5131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905" t="-576190" r="-220362" b="-2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3/2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11,29</a:t>
                          </a: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</a:tr>
                  <a:tr h="51327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905" t="-668235" r="-220362" b="-11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</a:t>
                          </a: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</a:tr>
                  <a:tr h="5131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905" t="-777381" r="-220362" b="-20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½</a:t>
                          </a: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</a:t>
                          </a: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xmlns="" val="388715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34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91814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Czas na przerwę i krótkie podsumowanie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/>
          <p:cNvSpPr>
            <a:spLocks noGrp="1"/>
          </p:cNvSpPr>
          <p:nvPr>
            <p:ph idx="1"/>
          </p:nvPr>
        </p:nvSpPr>
        <p:spPr>
          <a:xfrm>
            <a:off x="0" y="1116266"/>
            <a:ext cx="12192000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Protony cechują się dodatnim ładunkiem elektrycznym (mają </a:t>
            </a:r>
            <a:r>
              <a:rPr lang="pl-PL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spin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Poruszający się ładunek to prąd elektryczny, który indukuje pole magnetyczne,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stałym, zewnętrznym polu magnetycznym, protony ustawiają się zgodnie z liniami pola równolegle lub </a:t>
            </a:r>
            <a:r>
              <a:rPr lang="pl-PL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antyrównolegle</a:t>
            </a: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pl-PL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Ustawienie równoległe jest uprzywilejowane gdyż wymaga mniejszej energii,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Protony wykonują precesję wzdłuż linii pola magnetycznego,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Częstotliwość precesji wyznaczamy z równania </a:t>
            </a:r>
            <a:r>
              <a:rPr lang="pl-PL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Larmor’a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770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Układ współrzędnych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35</a:t>
            </a:fld>
            <a:endParaRPr lang="pl-PL"/>
          </a:p>
        </p:txBody>
      </p:sp>
      <p:sp>
        <p:nvSpPr>
          <p:cNvPr id="4" name="Prostokąt 3"/>
          <p:cNvSpPr/>
          <p:nvPr/>
        </p:nvSpPr>
        <p:spPr>
          <a:xfrm>
            <a:off x="4407231" y="927279"/>
            <a:ext cx="3000778" cy="437882"/>
          </a:xfrm>
          <a:prstGeom prst="rect">
            <a:avLst/>
          </a:prstGeom>
          <a:solidFill>
            <a:srgbClr val="0B33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500" dirty="0" smtClean="0"/>
              <a:t>N</a:t>
            </a:r>
            <a:endParaRPr lang="pl-PL" sz="2500" dirty="0"/>
          </a:p>
        </p:txBody>
      </p:sp>
      <p:sp>
        <p:nvSpPr>
          <p:cNvPr id="5" name="Prostokąt 4"/>
          <p:cNvSpPr/>
          <p:nvPr/>
        </p:nvSpPr>
        <p:spPr>
          <a:xfrm>
            <a:off x="4407231" y="6101030"/>
            <a:ext cx="3000778" cy="437882"/>
          </a:xfrm>
          <a:prstGeom prst="rect">
            <a:avLst/>
          </a:prstGeom>
          <a:solidFill>
            <a:srgbClr val="0B33B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500" dirty="0" smtClean="0"/>
              <a:t>S</a:t>
            </a:r>
            <a:endParaRPr lang="pl-PL" sz="2500" dirty="0"/>
          </a:p>
        </p:txBody>
      </p:sp>
      <p:cxnSp>
        <p:nvCxnSpPr>
          <p:cNvPr id="7" name="Łącznik prosty 6"/>
          <p:cNvCxnSpPr/>
          <p:nvPr/>
        </p:nvCxnSpPr>
        <p:spPr>
          <a:xfrm>
            <a:off x="4716324" y="1365161"/>
            <a:ext cx="12879" cy="4735869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>
            <a:off x="5025417" y="1365160"/>
            <a:ext cx="12879" cy="4735869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/>
          <p:cNvCxnSpPr/>
          <p:nvPr/>
        </p:nvCxnSpPr>
        <p:spPr>
          <a:xfrm>
            <a:off x="5370488" y="1365159"/>
            <a:ext cx="12879" cy="4735869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>
            <a:off x="5724144" y="1365158"/>
            <a:ext cx="12879" cy="4735869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>
            <a:off x="6021281" y="1365157"/>
            <a:ext cx="12879" cy="4735869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>
            <a:off x="6355209" y="1365156"/>
            <a:ext cx="12879" cy="4735869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6702425" y="1365155"/>
            <a:ext cx="12879" cy="4735869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>
            <a:off x="7036353" y="1365155"/>
            <a:ext cx="12879" cy="4735869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/>
          <p:cNvCxnSpPr/>
          <p:nvPr/>
        </p:nvCxnSpPr>
        <p:spPr>
          <a:xfrm flipV="1">
            <a:off x="5737023" y="1843314"/>
            <a:ext cx="9614" cy="18897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/>
          <p:cNvCxnSpPr/>
          <p:nvPr/>
        </p:nvCxnSpPr>
        <p:spPr>
          <a:xfrm flipH="1">
            <a:off x="4122056" y="3733089"/>
            <a:ext cx="1614967" cy="134691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/>
          <p:cNvCxnSpPr/>
          <p:nvPr/>
        </p:nvCxnSpPr>
        <p:spPr>
          <a:xfrm>
            <a:off x="5746637" y="3733089"/>
            <a:ext cx="195165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ipsa 21"/>
          <p:cNvSpPr/>
          <p:nvPr/>
        </p:nvSpPr>
        <p:spPr>
          <a:xfrm>
            <a:off x="4929539" y="2235200"/>
            <a:ext cx="1630917" cy="42091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4" name="Łącznik prosty ze strzałką 23"/>
          <p:cNvCxnSpPr>
            <a:endCxn id="22" idx="5"/>
          </p:cNvCxnSpPr>
          <p:nvPr/>
        </p:nvCxnSpPr>
        <p:spPr>
          <a:xfrm flipV="1">
            <a:off x="5766442" y="2594473"/>
            <a:ext cx="555172" cy="1107798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ipsa 24"/>
          <p:cNvSpPr/>
          <p:nvPr/>
        </p:nvSpPr>
        <p:spPr>
          <a:xfrm>
            <a:off x="5924942" y="2822996"/>
            <a:ext cx="332041" cy="3259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7" name="Łącznik prosty ze strzałką 26"/>
          <p:cNvCxnSpPr/>
          <p:nvPr/>
        </p:nvCxnSpPr>
        <p:spPr>
          <a:xfrm flipH="1">
            <a:off x="5433348" y="2235200"/>
            <a:ext cx="261257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e tekstowe 28"/>
          <p:cNvSpPr txBox="1"/>
          <p:nvPr/>
        </p:nvSpPr>
        <p:spPr>
          <a:xfrm>
            <a:off x="4040907" y="4449414"/>
            <a:ext cx="35137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>
                <a:solidFill>
                  <a:srgbClr val="FF0000"/>
                </a:solidFill>
              </a:rPr>
              <a:t>X</a:t>
            </a:r>
            <a:endParaRPr lang="pl-PL" sz="2500" dirty="0">
              <a:solidFill>
                <a:srgbClr val="FF0000"/>
              </a:solidFill>
            </a:endParaRPr>
          </a:p>
        </p:txBody>
      </p:sp>
      <p:sp>
        <p:nvSpPr>
          <p:cNvPr id="30" name="pole tekstowe 29"/>
          <p:cNvSpPr txBox="1"/>
          <p:nvPr/>
        </p:nvSpPr>
        <p:spPr>
          <a:xfrm>
            <a:off x="5905626" y="1698986"/>
            <a:ext cx="33534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>
                <a:solidFill>
                  <a:srgbClr val="FF0000"/>
                </a:solidFill>
              </a:rPr>
              <a:t>Z</a:t>
            </a:r>
            <a:endParaRPr lang="pl-PL" sz="2500" dirty="0">
              <a:solidFill>
                <a:srgbClr val="FF0000"/>
              </a:solidFill>
            </a:endParaRPr>
          </a:p>
        </p:txBody>
      </p:sp>
      <p:sp>
        <p:nvSpPr>
          <p:cNvPr id="31" name="pole tekstowe 30"/>
          <p:cNvSpPr txBox="1"/>
          <p:nvPr/>
        </p:nvSpPr>
        <p:spPr>
          <a:xfrm>
            <a:off x="7766222" y="3548418"/>
            <a:ext cx="34015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>
                <a:solidFill>
                  <a:srgbClr val="FF0000"/>
                </a:solidFill>
              </a:rPr>
              <a:t>Y</a:t>
            </a:r>
            <a:endParaRPr lang="pl-PL" sz="2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195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329756" y="13753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pl-PL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oksel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(elementarny element objętości)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36</a:t>
            </a:fld>
            <a:endParaRPr lang="pl-PL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5348" y="1104728"/>
            <a:ext cx="6858000" cy="5305425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6616256" y="5702267"/>
            <a:ext cx="5575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1 g tkanki znajduje się ok 10</a:t>
            </a:r>
            <a:r>
              <a:rPr lang="pl-PL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więcej protonów </a:t>
            </a:r>
          </a:p>
          <a:p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„patrzących” zgodnie z Bo niż przeciwnie.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456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Łącznik prosty ze strzałką 4"/>
          <p:cNvCxnSpPr/>
          <p:nvPr/>
        </p:nvCxnSpPr>
        <p:spPr>
          <a:xfrm flipH="1" flipV="1">
            <a:off x="3246483" y="1231356"/>
            <a:ext cx="11430" cy="40233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ze strzałką 6"/>
          <p:cNvCxnSpPr/>
          <p:nvPr/>
        </p:nvCxnSpPr>
        <p:spPr>
          <a:xfrm flipH="1">
            <a:off x="1783443" y="3437346"/>
            <a:ext cx="1474470" cy="14516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/>
          <p:cNvCxnSpPr/>
          <p:nvPr/>
        </p:nvCxnSpPr>
        <p:spPr>
          <a:xfrm>
            <a:off x="3246483" y="3425916"/>
            <a:ext cx="21602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a 10"/>
          <p:cNvSpPr/>
          <p:nvPr/>
        </p:nvSpPr>
        <p:spPr>
          <a:xfrm>
            <a:off x="2503533" y="1768566"/>
            <a:ext cx="1508760" cy="32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Elipsa 11"/>
          <p:cNvSpPr/>
          <p:nvPr/>
        </p:nvSpPr>
        <p:spPr>
          <a:xfrm>
            <a:off x="2492103" y="4728936"/>
            <a:ext cx="1508760" cy="32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5" name="Łącznik prosty ze strzałką 14"/>
          <p:cNvCxnSpPr/>
          <p:nvPr/>
        </p:nvCxnSpPr>
        <p:spPr>
          <a:xfrm flipV="1">
            <a:off x="3257913" y="2088606"/>
            <a:ext cx="365760" cy="1337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/>
          <p:cNvCxnSpPr/>
          <p:nvPr/>
        </p:nvCxnSpPr>
        <p:spPr>
          <a:xfrm flipH="1" flipV="1">
            <a:off x="2972163" y="2088606"/>
            <a:ext cx="274320" cy="1348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ze strzałką 18"/>
          <p:cNvCxnSpPr>
            <a:endCxn id="11" idx="5"/>
          </p:cNvCxnSpPr>
          <p:nvPr/>
        </p:nvCxnSpPr>
        <p:spPr>
          <a:xfrm flipV="1">
            <a:off x="3257913" y="2041737"/>
            <a:ext cx="533427" cy="1361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/>
          <p:cNvCxnSpPr>
            <a:endCxn id="11" idx="3"/>
          </p:cNvCxnSpPr>
          <p:nvPr/>
        </p:nvCxnSpPr>
        <p:spPr>
          <a:xfrm flipH="1" flipV="1">
            <a:off x="2724486" y="2041737"/>
            <a:ext cx="533427" cy="1395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ze strzałką 22"/>
          <p:cNvCxnSpPr/>
          <p:nvPr/>
        </p:nvCxnSpPr>
        <p:spPr>
          <a:xfrm flipV="1">
            <a:off x="3257913" y="1768566"/>
            <a:ext cx="182880" cy="16230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/>
          <p:cNvCxnSpPr/>
          <p:nvPr/>
        </p:nvCxnSpPr>
        <p:spPr>
          <a:xfrm flipH="1" flipV="1">
            <a:off x="3078816" y="1768566"/>
            <a:ext cx="179097" cy="1657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ze strzałką 26"/>
          <p:cNvCxnSpPr>
            <a:endCxn id="11" idx="6"/>
          </p:cNvCxnSpPr>
          <p:nvPr/>
        </p:nvCxnSpPr>
        <p:spPr>
          <a:xfrm flipV="1">
            <a:off x="3257913" y="1928586"/>
            <a:ext cx="754380" cy="14859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Łącznik prosty ze strzałką 28"/>
          <p:cNvCxnSpPr/>
          <p:nvPr/>
        </p:nvCxnSpPr>
        <p:spPr>
          <a:xfrm flipV="1">
            <a:off x="3252198" y="1768565"/>
            <a:ext cx="348615" cy="1623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 flipH="1">
            <a:off x="2972163" y="3437345"/>
            <a:ext cx="274320" cy="1291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prosty ze strzałką 36"/>
          <p:cNvCxnSpPr>
            <a:endCxn id="12" idx="6"/>
          </p:cNvCxnSpPr>
          <p:nvPr/>
        </p:nvCxnSpPr>
        <p:spPr>
          <a:xfrm>
            <a:off x="3257913" y="3448774"/>
            <a:ext cx="742950" cy="14401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ze strzałką 38"/>
          <p:cNvCxnSpPr/>
          <p:nvPr/>
        </p:nvCxnSpPr>
        <p:spPr>
          <a:xfrm>
            <a:off x="3246483" y="3448774"/>
            <a:ext cx="194310" cy="1600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ze strzałką 40"/>
          <p:cNvCxnSpPr>
            <a:endCxn id="12" idx="1"/>
          </p:cNvCxnSpPr>
          <p:nvPr/>
        </p:nvCxnSpPr>
        <p:spPr>
          <a:xfrm flipH="1">
            <a:off x="2713056" y="3461356"/>
            <a:ext cx="533427" cy="13144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ole tekstowe 41"/>
          <p:cNvSpPr txBox="1"/>
          <p:nvPr/>
        </p:nvSpPr>
        <p:spPr>
          <a:xfrm>
            <a:off x="1592588" y="4519624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X</a:t>
            </a:r>
            <a:endParaRPr lang="pl-PL" dirty="0"/>
          </a:p>
        </p:txBody>
      </p:sp>
      <p:sp>
        <p:nvSpPr>
          <p:cNvPr id="43" name="pole tekstowe 42"/>
          <p:cNvSpPr txBox="1"/>
          <p:nvPr/>
        </p:nvSpPr>
        <p:spPr>
          <a:xfrm>
            <a:off x="5101861" y="3020486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Y</a:t>
            </a:r>
            <a:endParaRPr lang="pl-PL" dirty="0"/>
          </a:p>
        </p:txBody>
      </p:sp>
      <p:sp>
        <p:nvSpPr>
          <p:cNvPr id="44" name="pole tekstowe 43"/>
          <p:cNvSpPr txBox="1"/>
          <p:nvPr/>
        </p:nvSpPr>
        <p:spPr>
          <a:xfrm>
            <a:off x="2903583" y="1073479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</a:t>
            </a:r>
            <a:endParaRPr lang="pl-PL" dirty="0"/>
          </a:p>
        </p:txBody>
      </p:sp>
      <p:cxnSp>
        <p:nvCxnSpPr>
          <p:cNvPr id="45" name="Łącznik prosty ze strzałką 44"/>
          <p:cNvCxnSpPr/>
          <p:nvPr/>
        </p:nvCxnSpPr>
        <p:spPr>
          <a:xfrm flipH="1" flipV="1">
            <a:off x="7594075" y="1161921"/>
            <a:ext cx="11430" cy="40233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Łącznik prosty ze strzałką 45"/>
          <p:cNvCxnSpPr/>
          <p:nvPr/>
        </p:nvCxnSpPr>
        <p:spPr>
          <a:xfrm flipH="1">
            <a:off x="6131035" y="3367911"/>
            <a:ext cx="1474470" cy="14516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Łącznik prosty ze strzałką 46"/>
          <p:cNvCxnSpPr/>
          <p:nvPr/>
        </p:nvCxnSpPr>
        <p:spPr>
          <a:xfrm>
            <a:off x="7594075" y="3356481"/>
            <a:ext cx="21602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Elipsa 47"/>
          <p:cNvSpPr/>
          <p:nvPr/>
        </p:nvSpPr>
        <p:spPr>
          <a:xfrm>
            <a:off x="6851125" y="1699131"/>
            <a:ext cx="1508760" cy="32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Elipsa 48"/>
          <p:cNvSpPr/>
          <p:nvPr/>
        </p:nvSpPr>
        <p:spPr>
          <a:xfrm>
            <a:off x="6839695" y="4659501"/>
            <a:ext cx="1508760" cy="32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50" name="Łącznik prosty ze strzałką 49"/>
          <p:cNvCxnSpPr/>
          <p:nvPr/>
        </p:nvCxnSpPr>
        <p:spPr>
          <a:xfrm flipV="1">
            <a:off x="7605505" y="2019171"/>
            <a:ext cx="365760" cy="1337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Łącznik prosty ze strzałką 51"/>
          <p:cNvCxnSpPr>
            <a:endCxn id="48" idx="5"/>
          </p:cNvCxnSpPr>
          <p:nvPr/>
        </p:nvCxnSpPr>
        <p:spPr>
          <a:xfrm flipV="1">
            <a:off x="7605505" y="1972302"/>
            <a:ext cx="533427" cy="1361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/>
          <p:cNvCxnSpPr/>
          <p:nvPr/>
        </p:nvCxnSpPr>
        <p:spPr>
          <a:xfrm flipV="1">
            <a:off x="7599790" y="1699130"/>
            <a:ext cx="348615" cy="1623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pole tekstowe 61"/>
          <p:cNvSpPr txBox="1"/>
          <p:nvPr/>
        </p:nvSpPr>
        <p:spPr>
          <a:xfrm>
            <a:off x="5940180" y="4450189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X</a:t>
            </a:r>
            <a:endParaRPr lang="pl-PL" dirty="0"/>
          </a:p>
        </p:txBody>
      </p:sp>
      <p:sp>
        <p:nvSpPr>
          <p:cNvPr id="63" name="pole tekstowe 62"/>
          <p:cNvSpPr txBox="1"/>
          <p:nvPr/>
        </p:nvSpPr>
        <p:spPr>
          <a:xfrm>
            <a:off x="9449453" y="2951051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Y</a:t>
            </a:r>
            <a:endParaRPr lang="pl-PL" dirty="0"/>
          </a:p>
        </p:txBody>
      </p:sp>
      <p:sp>
        <p:nvSpPr>
          <p:cNvPr id="64" name="pole tekstowe 63"/>
          <p:cNvSpPr txBox="1"/>
          <p:nvPr/>
        </p:nvSpPr>
        <p:spPr>
          <a:xfrm>
            <a:off x="7251175" y="1004044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</a:t>
            </a:r>
            <a:endParaRPr lang="pl-PL" dirty="0"/>
          </a:p>
        </p:txBody>
      </p:sp>
      <p:sp>
        <p:nvSpPr>
          <p:cNvPr id="33" name="pole tekstowe 32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Eksperyment teoretyczny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pole tekstowe 33"/>
          <p:cNvSpPr txBox="1"/>
          <p:nvPr/>
        </p:nvSpPr>
        <p:spPr>
          <a:xfrm>
            <a:off x="149072" y="5696828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Siły magnetyczne o przeciwnych zwrotach znoszą się wzajemnie</a:t>
            </a:r>
            <a:endParaRPr lang="pl-PL" sz="3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6882" y="1928586"/>
            <a:ext cx="68580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888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Łącznik prosty ze strzałką 44"/>
          <p:cNvCxnSpPr/>
          <p:nvPr/>
        </p:nvCxnSpPr>
        <p:spPr>
          <a:xfrm flipH="1" flipV="1">
            <a:off x="5794304" y="1234492"/>
            <a:ext cx="11430" cy="40233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Łącznik prosty ze strzałką 45"/>
          <p:cNvCxnSpPr/>
          <p:nvPr/>
        </p:nvCxnSpPr>
        <p:spPr>
          <a:xfrm flipH="1">
            <a:off x="4331264" y="3440482"/>
            <a:ext cx="1474470" cy="14516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Łącznik prosty ze strzałką 46"/>
          <p:cNvCxnSpPr/>
          <p:nvPr/>
        </p:nvCxnSpPr>
        <p:spPr>
          <a:xfrm>
            <a:off x="5794304" y="3429052"/>
            <a:ext cx="21602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Elipsa 47"/>
          <p:cNvSpPr/>
          <p:nvPr/>
        </p:nvSpPr>
        <p:spPr>
          <a:xfrm>
            <a:off x="5051354" y="1771702"/>
            <a:ext cx="1508760" cy="32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Elipsa 48"/>
          <p:cNvSpPr/>
          <p:nvPr/>
        </p:nvSpPr>
        <p:spPr>
          <a:xfrm>
            <a:off x="5039924" y="4732072"/>
            <a:ext cx="1508760" cy="32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2" name="pole tekstowe 61"/>
          <p:cNvSpPr txBox="1"/>
          <p:nvPr/>
        </p:nvSpPr>
        <p:spPr>
          <a:xfrm>
            <a:off x="4140409" y="4522760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X</a:t>
            </a:r>
            <a:endParaRPr lang="pl-PL" dirty="0"/>
          </a:p>
        </p:txBody>
      </p:sp>
      <p:sp>
        <p:nvSpPr>
          <p:cNvPr id="63" name="pole tekstowe 62"/>
          <p:cNvSpPr txBox="1"/>
          <p:nvPr/>
        </p:nvSpPr>
        <p:spPr>
          <a:xfrm>
            <a:off x="7649682" y="3023622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Y</a:t>
            </a:r>
            <a:endParaRPr lang="pl-PL" dirty="0"/>
          </a:p>
        </p:txBody>
      </p:sp>
      <p:sp>
        <p:nvSpPr>
          <p:cNvPr id="64" name="pole tekstowe 63"/>
          <p:cNvSpPr txBox="1"/>
          <p:nvPr/>
        </p:nvSpPr>
        <p:spPr>
          <a:xfrm>
            <a:off x="5451404" y="107661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</a:t>
            </a:r>
            <a:endParaRPr lang="pl-PL" dirty="0"/>
          </a:p>
        </p:txBody>
      </p:sp>
      <p:cxnSp>
        <p:nvCxnSpPr>
          <p:cNvPr id="3" name="Łącznik prosty ze strzałką 2"/>
          <p:cNvCxnSpPr/>
          <p:nvPr/>
        </p:nvCxnSpPr>
        <p:spPr>
          <a:xfrm flipV="1">
            <a:off x="5805734" y="1445947"/>
            <a:ext cx="0" cy="199453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Wektor namagnesowania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Prostokąt 1"/>
              <p:cNvSpPr/>
              <p:nvPr/>
            </p:nvSpPr>
            <p:spPr>
              <a:xfrm>
                <a:off x="6022065" y="2232831"/>
                <a:ext cx="56361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0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pl-PL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pl-PL" sz="2000" dirty="0"/>
              </a:p>
            </p:txBody>
          </p:sp>
        </mc:Choice>
        <mc:Fallback>
          <p:sp>
            <p:nvSpPr>
              <p:cNvPr id="2" name="Prostokąt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2065" y="2232831"/>
                <a:ext cx="563616" cy="400110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Obraz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6882" y="1928586"/>
            <a:ext cx="68580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843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0718" y="1119188"/>
            <a:ext cx="8763000" cy="539115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329756" y="137530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każdym </a:t>
            </a:r>
            <a:r>
              <a:rPr lang="pl-PL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vokselu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(elementarnym elemencie objętości) wszystkie indywidualne momenty magnetyczne µ sumują się tworząc jeden wektor </a:t>
            </a:r>
            <a:r>
              <a:rPr lang="pl-PL" sz="2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namagnesowania podłużnego M</a:t>
            </a:r>
            <a:endParaRPr lang="pl-PL" sz="2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6425757" y="5802452"/>
            <a:ext cx="5575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1 g tkanki znajduje się ok 10</a:t>
            </a:r>
            <a:r>
              <a:rPr lang="pl-PL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więcej protonów </a:t>
            </a:r>
          </a:p>
          <a:p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„patrzących” zgodnie z Bo niż przeciwnie.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39</a:t>
            </a:fld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pole tekstowe 6"/>
              <p:cNvSpPr txBox="1"/>
              <p:nvPr/>
            </p:nvSpPr>
            <p:spPr>
              <a:xfrm>
                <a:off x="7163772" y="3419951"/>
                <a:ext cx="2049857" cy="121026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3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3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pl-PL" sz="3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pl-PL" sz="3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pl-PL" sz="3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pl-PL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nary>
                    </m:oMath>
                  </m:oMathPara>
                </a14:m>
                <a:endParaRPr lang="pl-PL" sz="3000" dirty="0"/>
              </a:p>
            </p:txBody>
          </p:sp>
        </mc:Choice>
        <mc:Fallback>
          <p:sp>
            <p:nvSpPr>
              <p:cNvPr id="7" name="pole tekstow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3772" y="3419951"/>
                <a:ext cx="2049857" cy="1210268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3893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90064" y="1379617"/>
            <a:ext cx="2609850" cy="3724275"/>
          </a:xfrm>
          <a:prstGeom prst="rect">
            <a:avLst/>
          </a:prstGeom>
        </p:spPr>
      </p:pic>
      <p:cxnSp>
        <p:nvCxnSpPr>
          <p:cNvPr id="45" name="Łącznik prosty ze strzałką 44"/>
          <p:cNvCxnSpPr/>
          <p:nvPr/>
        </p:nvCxnSpPr>
        <p:spPr>
          <a:xfrm flipH="1" flipV="1">
            <a:off x="5692704" y="1286272"/>
            <a:ext cx="11430" cy="40233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Łącznik prosty ze strzałką 45"/>
          <p:cNvCxnSpPr/>
          <p:nvPr/>
        </p:nvCxnSpPr>
        <p:spPr>
          <a:xfrm flipH="1">
            <a:off x="4229664" y="3492262"/>
            <a:ext cx="1474470" cy="14516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Łącznik prosty ze strzałką 46"/>
          <p:cNvCxnSpPr/>
          <p:nvPr/>
        </p:nvCxnSpPr>
        <p:spPr>
          <a:xfrm>
            <a:off x="5692704" y="3480832"/>
            <a:ext cx="21602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Elipsa 47"/>
          <p:cNvSpPr/>
          <p:nvPr/>
        </p:nvSpPr>
        <p:spPr>
          <a:xfrm>
            <a:off x="4949754" y="1823482"/>
            <a:ext cx="1508760" cy="32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Elipsa 48"/>
          <p:cNvSpPr/>
          <p:nvPr/>
        </p:nvSpPr>
        <p:spPr>
          <a:xfrm>
            <a:off x="4938324" y="4783852"/>
            <a:ext cx="1508760" cy="32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2" name="pole tekstowe 61"/>
          <p:cNvSpPr txBox="1"/>
          <p:nvPr/>
        </p:nvSpPr>
        <p:spPr>
          <a:xfrm>
            <a:off x="4038809" y="4574540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X</a:t>
            </a:r>
            <a:endParaRPr lang="pl-PL" dirty="0"/>
          </a:p>
        </p:txBody>
      </p:sp>
      <p:sp>
        <p:nvSpPr>
          <p:cNvPr id="63" name="pole tekstowe 62"/>
          <p:cNvSpPr txBox="1"/>
          <p:nvPr/>
        </p:nvSpPr>
        <p:spPr>
          <a:xfrm>
            <a:off x="7548082" y="3075402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Y</a:t>
            </a:r>
            <a:endParaRPr lang="pl-PL" dirty="0"/>
          </a:p>
        </p:txBody>
      </p:sp>
      <p:sp>
        <p:nvSpPr>
          <p:cNvPr id="64" name="pole tekstowe 63"/>
          <p:cNvSpPr txBox="1"/>
          <p:nvPr/>
        </p:nvSpPr>
        <p:spPr>
          <a:xfrm>
            <a:off x="5198502" y="108541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</a:t>
            </a:r>
            <a:endParaRPr lang="pl-PL" dirty="0"/>
          </a:p>
        </p:txBody>
      </p:sp>
      <p:cxnSp>
        <p:nvCxnSpPr>
          <p:cNvPr id="3" name="Łącznik prosty ze strzałką 2"/>
          <p:cNvCxnSpPr/>
          <p:nvPr/>
        </p:nvCxnSpPr>
        <p:spPr>
          <a:xfrm flipV="1">
            <a:off x="5704134" y="1497727"/>
            <a:ext cx="0" cy="199453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/>
          <p:cNvSpPr txBox="1"/>
          <p:nvPr/>
        </p:nvSpPr>
        <p:spPr>
          <a:xfrm>
            <a:off x="0" y="139759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Wektor namagnesowania – Magnetyzacja podłużna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6354" y="1497727"/>
            <a:ext cx="81915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143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41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Czas na przerwę i krótkie podsumowanie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/>
          <p:cNvSpPr>
            <a:spLocks noGrp="1"/>
          </p:cNvSpPr>
          <p:nvPr>
            <p:ph idx="1"/>
          </p:nvPr>
        </p:nvSpPr>
        <p:spPr>
          <a:xfrm>
            <a:off x="217714" y="1348495"/>
            <a:ext cx="11451772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Oddziaływania protonów „</a:t>
            </a:r>
            <a:r>
              <a:rPr lang="pl-PL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antyrównoległych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i „równoległych” mogą znosić się nawzajem,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Protonów równoległych jest więcej, więc ich siły magnetyczne nie ulegają całkowitej neutralizacji,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Siły nie zneutralizowanych protonów sumują się zgodnie</a:t>
            </a:r>
            <a:b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kierunkiem zewnętrznego pola magnetycznego,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Pole to ma przebieg równoległy do pola zewnętrznego (podłużny), zatem nie może zostać bezpośrednio zmierzone.</a:t>
            </a:r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526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42</a:t>
            </a:fld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433" y="1342350"/>
            <a:ext cx="2609850" cy="3724275"/>
          </a:xfrm>
          <a:prstGeom prst="rect">
            <a:avLst/>
          </a:prstGeom>
        </p:spPr>
      </p:pic>
      <p:cxnSp>
        <p:nvCxnSpPr>
          <p:cNvPr id="7" name="Łącznik prosty ze strzałką 6"/>
          <p:cNvCxnSpPr/>
          <p:nvPr/>
        </p:nvCxnSpPr>
        <p:spPr>
          <a:xfrm flipH="1" flipV="1">
            <a:off x="2978533" y="1249005"/>
            <a:ext cx="11430" cy="40233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/>
          <p:cNvCxnSpPr/>
          <p:nvPr/>
        </p:nvCxnSpPr>
        <p:spPr>
          <a:xfrm flipH="1">
            <a:off x="1515493" y="3454995"/>
            <a:ext cx="1474470" cy="14516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/>
          <p:cNvCxnSpPr/>
          <p:nvPr/>
        </p:nvCxnSpPr>
        <p:spPr>
          <a:xfrm>
            <a:off x="2978533" y="3443565"/>
            <a:ext cx="21602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ipsa 9"/>
          <p:cNvSpPr/>
          <p:nvPr/>
        </p:nvSpPr>
        <p:spPr>
          <a:xfrm>
            <a:off x="2235583" y="1786215"/>
            <a:ext cx="1508760" cy="32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Elipsa 10"/>
          <p:cNvSpPr/>
          <p:nvPr/>
        </p:nvSpPr>
        <p:spPr>
          <a:xfrm>
            <a:off x="2224153" y="4746585"/>
            <a:ext cx="1508760" cy="32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/>
          <p:cNvSpPr txBox="1"/>
          <p:nvPr/>
        </p:nvSpPr>
        <p:spPr>
          <a:xfrm>
            <a:off x="1324638" y="4537273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X</a:t>
            </a:r>
            <a:endParaRPr lang="pl-PL" dirty="0"/>
          </a:p>
        </p:txBody>
      </p:sp>
      <p:sp>
        <p:nvSpPr>
          <p:cNvPr id="13" name="pole tekstowe 12"/>
          <p:cNvSpPr txBox="1"/>
          <p:nvPr/>
        </p:nvSpPr>
        <p:spPr>
          <a:xfrm>
            <a:off x="4833911" y="3038135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Y</a:t>
            </a:r>
            <a:endParaRPr lang="pl-PL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2564905" y="101028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</a:t>
            </a:r>
            <a:endParaRPr lang="pl-PL" dirty="0"/>
          </a:p>
        </p:txBody>
      </p:sp>
      <p:cxnSp>
        <p:nvCxnSpPr>
          <p:cNvPr id="15" name="Łącznik prosty ze strzałką 14"/>
          <p:cNvCxnSpPr/>
          <p:nvPr/>
        </p:nvCxnSpPr>
        <p:spPr>
          <a:xfrm flipV="1">
            <a:off x="2989963" y="1460460"/>
            <a:ext cx="0" cy="199453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az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8405" y="2921260"/>
            <a:ext cx="704850" cy="1504950"/>
          </a:xfrm>
          <a:prstGeom prst="rect">
            <a:avLst/>
          </a:prstGeom>
        </p:spPr>
      </p:pic>
      <p:sp>
        <p:nvSpPr>
          <p:cNvPr id="18" name="pole tekstowe 17"/>
          <p:cNvSpPr txBox="1"/>
          <p:nvPr/>
        </p:nvSpPr>
        <p:spPr>
          <a:xfrm>
            <a:off x="9944271" y="2930708"/>
            <a:ext cx="28190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Orientacja</a:t>
            </a:r>
          </a:p>
          <a:p>
            <a:r>
              <a:rPr lang="pl-PL" sz="22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antyrównoległa</a:t>
            </a:r>
            <a:endParaRPr lang="pl-PL" sz="22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9982200" y="3767832"/>
            <a:ext cx="1542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Orientacja</a:t>
            </a:r>
          </a:p>
          <a:p>
            <a:r>
              <a:rPr lang="pl-PL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równoległa</a:t>
            </a:r>
            <a:endParaRPr lang="pl-PL" sz="22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pole tekstowe 23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Pacjent w aparacie NMR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68178" y="2211889"/>
            <a:ext cx="422910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034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433" y="1342350"/>
            <a:ext cx="2609850" cy="3724275"/>
          </a:xfrm>
          <a:prstGeom prst="rect">
            <a:avLst/>
          </a:prstGeom>
        </p:spPr>
      </p:pic>
      <p:cxnSp>
        <p:nvCxnSpPr>
          <p:cNvPr id="45" name="Łącznik prosty ze strzałką 44"/>
          <p:cNvCxnSpPr/>
          <p:nvPr/>
        </p:nvCxnSpPr>
        <p:spPr>
          <a:xfrm flipH="1" flipV="1">
            <a:off x="2978533" y="1249005"/>
            <a:ext cx="11430" cy="40233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Łącznik prosty ze strzałką 45"/>
          <p:cNvCxnSpPr/>
          <p:nvPr/>
        </p:nvCxnSpPr>
        <p:spPr>
          <a:xfrm flipH="1">
            <a:off x="1515493" y="3454995"/>
            <a:ext cx="1474470" cy="14516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Łącznik prosty ze strzałką 46"/>
          <p:cNvCxnSpPr/>
          <p:nvPr/>
        </p:nvCxnSpPr>
        <p:spPr>
          <a:xfrm>
            <a:off x="2978533" y="3443565"/>
            <a:ext cx="21602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Elipsa 47"/>
          <p:cNvSpPr/>
          <p:nvPr/>
        </p:nvSpPr>
        <p:spPr>
          <a:xfrm>
            <a:off x="2235583" y="1786215"/>
            <a:ext cx="1508760" cy="32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Elipsa 48"/>
          <p:cNvSpPr/>
          <p:nvPr/>
        </p:nvSpPr>
        <p:spPr>
          <a:xfrm>
            <a:off x="2224153" y="4746585"/>
            <a:ext cx="1508760" cy="32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2" name="pole tekstowe 61"/>
          <p:cNvSpPr txBox="1"/>
          <p:nvPr/>
        </p:nvSpPr>
        <p:spPr>
          <a:xfrm>
            <a:off x="1324638" y="4537273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X</a:t>
            </a:r>
            <a:endParaRPr lang="pl-PL" dirty="0"/>
          </a:p>
        </p:txBody>
      </p:sp>
      <p:sp>
        <p:nvSpPr>
          <p:cNvPr id="63" name="pole tekstowe 62"/>
          <p:cNvSpPr txBox="1"/>
          <p:nvPr/>
        </p:nvSpPr>
        <p:spPr>
          <a:xfrm>
            <a:off x="4833911" y="3038135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Y</a:t>
            </a:r>
            <a:endParaRPr lang="pl-PL" dirty="0"/>
          </a:p>
        </p:txBody>
      </p:sp>
      <p:sp>
        <p:nvSpPr>
          <p:cNvPr id="64" name="pole tekstowe 63"/>
          <p:cNvSpPr txBox="1"/>
          <p:nvPr/>
        </p:nvSpPr>
        <p:spPr>
          <a:xfrm>
            <a:off x="2564905" y="101028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</a:t>
            </a:r>
            <a:endParaRPr lang="pl-PL" dirty="0"/>
          </a:p>
        </p:txBody>
      </p:sp>
      <p:cxnSp>
        <p:nvCxnSpPr>
          <p:cNvPr id="3" name="Łącznik prosty ze strzałką 2"/>
          <p:cNvCxnSpPr/>
          <p:nvPr/>
        </p:nvCxnSpPr>
        <p:spPr>
          <a:xfrm flipV="1">
            <a:off x="2989963" y="1460460"/>
            <a:ext cx="0" cy="199453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82183" y="1460460"/>
            <a:ext cx="819150" cy="1238250"/>
          </a:xfrm>
          <a:prstGeom prst="rect">
            <a:avLst/>
          </a:prstGeom>
        </p:spPr>
      </p:pic>
      <p:sp>
        <p:nvSpPr>
          <p:cNvPr id="4" name="Strzałka w górę 3"/>
          <p:cNvSpPr/>
          <p:nvPr/>
        </p:nvSpPr>
        <p:spPr>
          <a:xfrm>
            <a:off x="508000" y="1010285"/>
            <a:ext cx="362857" cy="2444710"/>
          </a:xfrm>
          <a:prstGeom prst="up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pole tekstowe 4"/>
              <p:cNvSpPr txBox="1"/>
              <p:nvPr/>
            </p:nvSpPr>
            <p:spPr>
              <a:xfrm>
                <a:off x="882287" y="1802586"/>
                <a:ext cx="685444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3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3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l-PL" sz="3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pl-PL" sz="3000" dirty="0"/>
              </a:p>
            </p:txBody>
          </p:sp>
        </mc:Choice>
        <mc:Fallback>
          <p:sp>
            <p:nvSpPr>
              <p:cNvPr id="5" name="pole tekstow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287" y="1802586"/>
                <a:ext cx="685444" cy="553998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pole tekstowe 16"/>
              <p:cNvSpPr txBox="1"/>
              <p:nvPr/>
            </p:nvSpPr>
            <p:spPr>
              <a:xfrm>
                <a:off x="4687992" y="1943913"/>
                <a:ext cx="753091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3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3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pl-PL" sz="3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pl-PL" sz="3000" dirty="0"/>
              </a:p>
            </p:txBody>
          </p:sp>
        </mc:Choice>
        <mc:Fallback>
          <p:sp>
            <p:nvSpPr>
              <p:cNvPr id="17" name="pole tekstow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992" y="1943913"/>
                <a:ext cx="753091" cy="553998"/>
              </a:xfrm>
              <a:prstGeom prst="rect">
                <a:avLst/>
              </a:prstGeom>
              <a:blipFill rotWithShape="0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5201333" y="3521511"/>
            <a:ext cx="6943519" cy="2770188"/>
          </a:xfrm>
          <a:ln>
            <a:solidFill>
              <a:schemeClr val="hlink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/>
            <a:r>
              <a:rPr lang="pl-PL" altLang="pl-PL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Aby uzyskać użyteczny diagnostycznie sygnał należy </a:t>
            </a:r>
            <a:r>
              <a:rPr lang="pl-PL" altLang="pl-PL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zmienić </a:t>
            </a:r>
            <a:br>
              <a:rPr lang="pl-PL" altLang="pl-PL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altLang="pl-PL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kierunek </a:t>
            </a:r>
            <a:r>
              <a:rPr lang="pl-PL" altLang="pl-PL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momentów magnetycznych uporządkowanych wzdłuż stałego pola </a:t>
            </a:r>
            <a:br>
              <a:rPr lang="pl-PL" altLang="pl-PL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alt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(najczęściej </a:t>
            </a:r>
            <a:r>
              <a:rPr lang="pl-PL" altLang="pl-PL" sz="3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prostopadły</a:t>
            </a:r>
            <a:r>
              <a:rPr lang="pl-PL" altLang="pl-PL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altLang="pl-PL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jego kierunku </a:t>
            </a:r>
            <a:br>
              <a:rPr lang="pl-PL" altLang="pl-PL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altLang="pl-PL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lub </a:t>
            </a:r>
            <a:r>
              <a:rPr lang="pl-PL" altLang="pl-PL" sz="3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przeciwny)</a:t>
            </a:r>
            <a:r>
              <a:rPr lang="pl-PL" altLang="pl-PL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l-PL" altLang="pl-PL" sz="3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 dalej?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166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15599" y="2106255"/>
            <a:ext cx="4229100" cy="3629025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44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Impuls fali elektromagnetycznej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433" y="1342350"/>
            <a:ext cx="2609850" cy="3724275"/>
          </a:xfrm>
          <a:prstGeom prst="rect">
            <a:avLst/>
          </a:prstGeom>
        </p:spPr>
      </p:pic>
      <p:cxnSp>
        <p:nvCxnSpPr>
          <p:cNvPr id="7" name="Łącznik prosty ze strzałką 6"/>
          <p:cNvCxnSpPr/>
          <p:nvPr/>
        </p:nvCxnSpPr>
        <p:spPr>
          <a:xfrm flipH="1" flipV="1">
            <a:off x="2978533" y="1249005"/>
            <a:ext cx="11430" cy="40233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/>
          <p:cNvCxnSpPr/>
          <p:nvPr/>
        </p:nvCxnSpPr>
        <p:spPr>
          <a:xfrm flipH="1">
            <a:off x="1515493" y="3454995"/>
            <a:ext cx="1474470" cy="14516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/>
          <p:cNvCxnSpPr/>
          <p:nvPr/>
        </p:nvCxnSpPr>
        <p:spPr>
          <a:xfrm>
            <a:off x="2978533" y="3443565"/>
            <a:ext cx="21602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ipsa 9"/>
          <p:cNvSpPr/>
          <p:nvPr/>
        </p:nvSpPr>
        <p:spPr>
          <a:xfrm>
            <a:off x="2235583" y="1786215"/>
            <a:ext cx="1508760" cy="32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Elipsa 10"/>
          <p:cNvSpPr/>
          <p:nvPr/>
        </p:nvSpPr>
        <p:spPr>
          <a:xfrm>
            <a:off x="2224153" y="4746585"/>
            <a:ext cx="1508760" cy="32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/>
          <p:cNvSpPr txBox="1"/>
          <p:nvPr/>
        </p:nvSpPr>
        <p:spPr>
          <a:xfrm>
            <a:off x="1324638" y="4537273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X</a:t>
            </a:r>
            <a:endParaRPr lang="pl-PL" dirty="0"/>
          </a:p>
        </p:txBody>
      </p:sp>
      <p:sp>
        <p:nvSpPr>
          <p:cNvPr id="13" name="pole tekstowe 12"/>
          <p:cNvSpPr txBox="1"/>
          <p:nvPr/>
        </p:nvSpPr>
        <p:spPr>
          <a:xfrm>
            <a:off x="4833911" y="3038135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Y</a:t>
            </a:r>
            <a:endParaRPr lang="pl-PL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2564905" y="1010285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</a:t>
            </a:r>
            <a:endParaRPr lang="pl-PL" dirty="0"/>
          </a:p>
        </p:txBody>
      </p:sp>
      <p:cxnSp>
        <p:nvCxnSpPr>
          <p:cNvPr id="15" name="Łącznik prosty ze strzałką 14"/>
          <p:cNvCxnSpPr/>
          <p:nvPr/>
        </p:nvCxnSpPr>
        <p:spPr>
          <a:xfrm flipV="1">
            <a:off x="2989963" y="1460460"/>
            <a:ext cx="0" cy="199453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az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8405" y="2921260"/>
            <a:ext cx="704850" cy="1504950"/>
          </a:xfrm>
          <a:prstGeom prst="rect">
            <a:avLst/>
          </a:prstGeom>
        </p:spPr>
      </p:pic>
      <p:sp>
        <p:nvSpPr>
          <p:cNvPr id="18" name="pole tekstowe 17"/>
          <p:cNvSpPr txBox="1"/>
          <p:nvPr/>
        </p:nvSpPr>
        <p:spPr>
          <a:xfrm>
            <a:off x="9944271" y="2930708"/>
            <a:ext cx="28190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Orientacja</a:t>
            </a:r>
          </a:p>
          <a:p>
            <a:r>
              <a:rPr lang="pl-PL" sz="22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antyrównoległa</a:t>
            </a:r>
            <a:endParaRPr lang="pl-PL" sz="22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9982200" y="3767832"/>
            <a:ext cx="1542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Orientacja</a:t>
            </a:r>
          </a:p>
          <a:p>
            <a:r>
              <a:rPr lang="pl-PL" sz="22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równoległa</a:t>
            </a:r>
            <a:endParaRPr lang="pl-PL" sz="22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Łącznik zakrzywiony 20"/>
          <p:cNvCxnSpPr/>
          <p:nvPr/>
        </p:nvCxnSpPr>
        <p:spPr>
          <a:xfrm rot="5400000">
            <a:off x="9882160" y="1995602"/>
            <a:ext cx="983783" cy="924249"/>
          </a:xfrm>
          <a:prstGeom prst="curvedConnector3">
            <a:avLst/>
          </a:prstGeom>
          <a:ln w="57150"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/>
          <p:cNvSpPr txBox="1"/>
          <p:nvPr/>
        </p:nvSpPr>
        <p:spPr>
          <a:xfrm>
            <a:off x="10243770" y="1398815"/>
            <a:ext cx="1282529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l-PL" sz="2200" i="1" dirty="0" smtClean="0">
                <a:solidFill>
                  <a:srgbClr val="0B33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Impuls fali e-m</a:t>
            </a:r>
            <a:endParaRPr lang="pl-PL" sz="2200" i="1" dirty="0">
              <a:solidFill>
                <a:srgbClr val="0B33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92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45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-238539" y="2119397"/>
            <a:ext cx="121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Impuls fali elektromagnetycznej</a:t>
            </a:r>
          </a:p>
          <a:p>
            <a:pPr algn="ctr"/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Impuls RF (ang.  radio </a:t>
            </a:r>
            <a:r>
              <a:rPr lang="pl-PL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frequency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trzałka w górę i w dół 6"/>
          <p:cNvSpPr/>
          <p:nvPr/>
        </p:nvSpPr>
        <p:spPr>
          <a:xfrm>
            <a:off x="5221356" y="2750098"/>
            <a:ext cx="768626" cy="1046921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0167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46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813421" y="1907177"/>
            <a:ext cx="103162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5400" b="1" dirty="0">
                <a:solidFill>
                  <a:srgbClr val="0B33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l-PL" sz="5400" b="1" dirty="0" smtClean="0">
                <a:solidFill>
                  <a:srgbClr val="0B33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Jądrowy rezonans magnetyczny</a:t>
            </a:r>
            <a:endParaRPr lang="pl-PL" sz="5400" b="1" dirty="0">
              <a:solidFill>
                <a:srgbClr val="0B33B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237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47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1949642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Impuls fali elektromagnetycznej</a:t>
            </a:r>
          </a:p>
          <a:p>
            <a:pPr algn="ctr"/>
            <a:r>
              <a:rPr lang="pl-PL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 za zadanie wywołać</a:t>
            </a:r>
          </a:p>
          <a:p>
            <a:pPr algn="ctr"/>
            <a:r>
              <a:rPr lang="pl-PL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pl-PL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akłócenia w precesji protonów</a:t>
            </a:r>
          </a:p>
          <a:p>
            <a:pPr algn="ctr"/>
            <a:r>
              <a:rPr lang="pl-PL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(wymienić energię z protonami) –</a:t>
            </a:r>
          </a:p>
          <a:p>
            <a:pPr algn="ctr"/>
            <a:r>
              <a:rPr lang="pl-PL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pl-PL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jawisko rezonansu jądrowego</a:t>
            </a:r>
            <a:endParaRPr lang="pl-PL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033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2019869" y="1248645"/>
            <a:ext cx="8806193" cy="1938992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Równość energii kwantów fali e-m z różnicą energii </a:t>
            </a:r>
          </a:p>
          <a:p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rozszczepionej przez pole,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Nierówna obsada stanów.</a:t>
            </a: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0" y="361612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Warunki rezonansu jądrowego</a:t>
            </a:r>
            <a:endParaRPr lang="pl-PL" sz="3300" dirty="0"/>
          </a:p>
        </p:txBody>
      </p:sp>
      <p:sp>
        <p:nvSpPr>
          <p:cNvPr id="9" name="pole tekstowe 8"/>
          <p:cNvSpPr txBox="1"/>
          <p:nvPr/>
        </p:nvSpPr>
        <p:spPr>
          <a:xfrm>
            <a:off x="1136550" y="4074670"/>
            <a:ext cx="9689512" cy="10156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Rezonans wystąpi wtedy, gdy częstość zastosowanej fali e-m </a:t>
            </a:r>
          </a:p>
          <a:p>
            <a:pPr algn="ctr"/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ędzie równa częstości precesji </a:t>
            </a:r>
            <a:r>
              <a:rPr lang="pl-PL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Larmora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48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40458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9" name="Rectangle 3"/>
          <p:cNvSpPr>
            <a:spLocks noGrp="1" noChangeArrowheads="1"/>
          </p:cNvSpPr>
          <p:nvPr>
            <p:ph idx="1"/>
          </p:nvPr>
        </p:nvSpPr>
        <p:spPr>
          <a:xfrm>
            <a:off x="385848" y="2301883"/>
            <a:ext cx="5209391" cy="2192338"/>
          </a:xfrm>
        </p:spPr>
        <p:txBody>
          <a:bodyPr>
            <a:noAutofit/>
          </a:bodyPr>
          <a:lstStyle/>
          <a:p>
            <a:pPr lvl="1" eaLnBrk="1" hangingPunct="1">
              <a:buFont typeface="Wingdings" panose="05000000000000000000" pitchFamily="2" charset="2"/>
              <a:buNone/>
              <a:defRPr/>
            </a:pPr>
            <a:r>
              <a:rPr lang="pl-PL" altLang="pl-PL" sz="4000" u="sng" dirty="0" smtClean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Warunek rezonansu</a:t>
            </a:r>
            <a:endParaRPr lang="pl-PL" altLang="pl-PL" sz="4000" dirty="0" smtClean="0">
              <a:solidFill>
                <a:srgbClr val="66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endParaRPr lang="pl-PL" altLang="pl-PL" sz="4000" dirty="0">
              <a:solidFill>
                <a:srgbClr val="66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defRPr/>
            </a:pPr>
            <a:r>
              <a:rPr lang="pl-PL" altLang="pl-PL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B</a:t>
            </a:r>
            <a:r>
              <a:rPr lang="pl-PL" altLang="pl-PL" sz="4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l-PL" alt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pl-PL" altLang="pl-PL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r>
              <a:rPr lang="pl-PL" altLang="pl-PL" sz="4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pl-PL" altLang="pl-PL" sz="4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pl-PL" altLang="pl-PL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B</a:t>
            </a:r>
            <a:r>
              <a:rPr lang="pl-PL" altLang="pl-PL" sz="4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pl-PL" altLang="pl-PL" sz="4000" b="1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</a:t>
            </a:r>
            <a:r>
              <a:rPr lang="pl-PL" alt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altLang="pl-PL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l-PL" altLang="pl-PL" sz="4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lvl="1" eaLnBrk="1" hangingPunct="1">
              <a:defRPr/>
            </a:pPr>
            <a:r>
              <a:rPr lang="pl-PL" altLang="pl-PL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B</a:t>
            </a:r>
            <a:r>
              <a:rPr lang="pl-PL" altLang="pl-PL" sz="4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alt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&lt;&lt; </a:t>
            </a:r>
            <a:r>
              <a:rPr lang="pl-PL" altLang="pl-PL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l-PL" altLang="pl-PL" sz="4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lvl="1" eaLnBrk="1" hangingPunct="1">
              <a:defRPr/>
            </a:pPr>
            <a:r>
              <a:rPr lang="pl-PL" altLang="pl-PL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pl-PL" altLang="pl-PL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l-PL" altLang="pl-PL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altLang="pl-PL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pl-PL" altLang="pl-PL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endParaRPr lang="pl-PL" altLang="pl-PL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1220" name="Rectangle 4"/>
          <p:cNvSpPr>
            <a:spLocks noChangeArrowheads="1"/>
          </p:cNvSpPr>
          <p:nvPr/>
        </p:nvSpPr>
        <p:spPr bwMode="auto">
          <a:xfrm>
            <a:off x="92764" y="351430"/>
            <a:ext cx="12099235" cy="126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pl-PL" altLang="pl-P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pl-PL" alt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Zjawisko </a:t>
            </a:r>
            <a:r>
              <a:rPr lang="pl-PL" altLang="pl-P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NMR</a:t>
            </a:r>
          </a:p>
          <a:p>
            <a:pPr lvl="1" algn="ctr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  <a:defRPr/>
            </a:pPr>
            <a:r>
              <a:rPr lang="pl-PL" altLang="pl-PL" sz="2800" b="0" dirty="0" smtClean="0"/>
              <a:t>„</a:t>
            </a:r>
            <a:r>
              <a:rPr lang="pl-PL" altLang="pl-PL" sz="2800" b="0" dirty="0"/>
              <a:t>Wychylenie” </a:t>
            </a:r>
            <a:r>
              <a:rPr lang="pl-PL" altLang="pl-PL" sz="2800" dirty="0" smtClean="0"/>
              <a:t>wektora</a:t>
            </a:r>
            <a:r>
              <a:rPr lang="pl-PL" altLang="pl-PL" sz="2800" b="0" dirty="0" smtClean="0"/>
              <a:t> </a:t>
            </a:r>
            <a:r>
              <a:rPr lang="pl-PL" altLang="pl-PL" sz="2800" b="0" dirty="0"/>
              <a:t>magnetyzacji ze stanu </a:t>
            </a:r>
            <a:r>
              <a:rPr lang="pl-PL" altLang="pl-PL" sz="2800" b="0" dirty="0" smtClean="0"/>
              <a:t>równowagi.</a:t>
            </a:r>
          </a:p>
          <a:p>
            <a:pPr lvl="1" algn="ctr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  <a:defRPr/>
            </a:pPr>
            <a:r>
              <a:rPr lang="pl-PL" altLang="pl-PL" sz="2800" dirty="0" smtClean="0"/>
              <a:t>Impuls RF generuje pole magnetyczne B</a:t>
            </a:r>
            <a:r>
              <a:rPr lang="pl-PL" altLang="pl-PL" sz="2800" baseline="-25000" dirty="0" smtClean="0"/>
              <a:t>1</a:t>
            </a:r>
            <a:r>
              <a:rPr lang="pl-PL" altLang="pl-PL" sz="2800" dirty="0" smtClean="0"/>
              <a:t>. </a:t>
            </a:r>
            <a:r>
              <a:rPr lang="pl-PL" altLang="pl-PL" sz="2800" b="0" dirty="0" smtClean="0"/>
              <a:t> </a:t>
            </a:r>
            <a:endParaRPr lang="pl-PL" altLang="pl-PL" sz="2800" b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95166" y="3398052"/>
            <a:ext cx="2724150" cy="28098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50602" y="6277193"/>
            <a:ext cx="4013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altLang="pl-P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Wzajemna orientacja pól magnetycznych</a:t>
            </a:r>
          </a:p>
        </p:txBody>
      </p:sp>
    </p:spTree>
    <p:extLst>
      <p:ext uri="{BB962C8B-B14F-4D97-AF65-F5344CB8AC3E}">
        <p14:creationId xmlns:p14="http://schemas.microsoft.com/office/powerpoint/2010/main" xmlns="" val="2238029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30276"/>
            <a:ext cx="12192000" cy="1143000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pl-PL" altLang="pl-PL" sz="3600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Warunek</a:t>
            </a:r>
          </a:p>
        </p:txBody>
      </p:sp>
      <p:sp>
        <p:nvSpPr>
          <p:cNvPr id="51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05354" y="1573276"/>
            <a:ext cx="8229600" cy="3278187"/>
          </a:xfrm>
        </p:spPr>
        <p:txBody>
          <a:bodyPr/>
          <a:lstStyle/>
          <a:p>
            <a:pPr algn="l" eaLnBrk="1" hangingPunct="1">
              <a:defRPr/>
            </a:pPr>
            <a:r>
              <a:rPr lang="pl-PL" altLang="pl-PL" sz="4000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l-PL" altLang="pl-PL" sz="4000" b="1" baseline="-250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l-PL" altLang="pl-PL" sz="40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altLang="pl-PL" sz="4000" b="1" baseline="-250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(=)</a:t>
            </a:r>
            <a:r>
              <a:rPr lang="pl-PL" altLang="pl-PL" sz="4000" b="1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pl-PL" altLang="pl-PL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  <a:t></a:t>
            </a:r>
            <a:r>
              <a:rPr lang="pl-PL" altLang="pl-PL" sz="4000" b="1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  <a:t>   </a:t>
            </a:r>
            <a:r>
              <a:rPr lang="pl-PL" altLang="pl-PL" sz="2800" b="1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  <a:t>UPORZĄDKOWNIE.</a:t>
            </a:r>
            <a:br>
              <a:rPr lang="pl-PL" altLang="pl-PL" sz="2800" b="1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</a:br>
            <a:r>
              <a:rPr lang="pl-PL" altLang="pl-PL" sz="2800" b="1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  <a:t>		       </a:t>
            </a:r>
            <a:r>
              <a:rPr lang="pl-PL" alt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  <a:t>Rozczepienie poziomów</a:t>
            </a:r>
            <a:br>
              <a:rPr lang="pl-PL" alt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</a:br>
            <a:r>
              <a:rPr lang="pl-PL" alt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  <a:t>		       energetycznych i obsadzenie ich,</a:t>
            </a:r>
            <a:br>
              <a:rPr lang="pl-PL" alt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</a:br>
            <a:r>
              <a:rPr lang="pl-PL" alt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  <a:t>	</a:t>
            </a:r>
            <a:endParaRPr lang="pl-PL" altLang="pl-PL" sz="2800" dirty="0">
              <a:solidFill>
                <a:srgbClr val="231F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ct val="0"/>
              </a:spcBef>
              <a:buFontTx/>
              <a:buNone/>
              <a:defRPr/>
            </a:pPr>
            <a:r>
              <a:rPr lang="pl-PL" altLang="pl-PL" sz="4000" b="1" i="1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l-PL" altLang="pl-PL" sz="4000" b="1" baseline="-25000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altLang="pl-PL" sz="4000" b="1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altLang="pl-PL" sz="4000" b="1" baseline="-25000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(~)</a:t>
            </a:r>
            <a:r>
              <a:rPr lang="pl-PL" altLang="pl-PL" sz="4000" b="1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pl-PL" altLang="pl-PL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  <a:t></a:t>
            </a:r>
            <a:r>
              <a:rPr lang="pl-PL" altLang="pl-PL" sz="4000" b="1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  <a:t>   </a:t>
            </a:r>
            <a:r>
              <a:rPr lang="pl-PL" alt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  <a:t>absorpcja promieniowania </a:t>
            </a:r>
            <a:r>
              <a:rPr lang="pl-PL" altLang="pl-PL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  <a:t/>
            </a:r>
            <a:br>
              <a:rPr lang="pl-PL" altLang="pl-PL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</a:br>
            <a:r>
              <a:rPr lang="pl-PL" alt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  <a:t>		       </a:t>
            </a:r>
            <a:r>
              <a:rPr lang="pl-PL" altLang="pl-PL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 3" panose="05040102010807070707" pitchFamily="18" charset="2"/>
              </a:rPr>
              <a:t>rezonans</a:t>
            </a:r>
            <a:endParaRPr lang="pl-PL" altLang="pl-PL" sz="28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1790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2819400"/>
            <a:ext cx="7772400" cy="1143000"/>
          </a:xfrm>
        </p:spPr>
        <p:txBody>
          <a:bodyPr anchor="ctr"/>
          <a:lstStyle/>
          <a:p>
            <a:pPr eaLnBrk="1" hangingPunct="1">
              <a:defRPr/>
            </a:pPr>
            <a:r>
              <a:rPr lang="pl-PL" altLang="pl-PL" sz="4400" b="1" i="0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B</a:t>
            </a:r>
            <a:r>
              <a:rPr lang="pl-PL" altLang="pl-PL" sz="4400" b="1" i="0" baseline="-25000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0</a:t>
            </a:r>
            <a:r>
              <a:rPr lang="pl-PL" altLang="pl-PL" sz="4400" b="1" i="0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/ 10 000 </a:t>
            </a:r>
            <a:r>
              <a:rPr lang="pl-PL" altLang="pl-PL" sz="4400" b="1" i="0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sym typeface="Symbol" panose="05050102010706020507" pitchFamily="18" charset="2"/>
              </a:rPr>
              <a:t></a:t>
            </a:r>
            <a:r>
              <a:rPr lang="pl-PL" altLang="pl-PL" sz="4400" b="1" i="0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B</a:t>
            </a:r>
            <a:r>
              <a:rPr lang="pl-PL" altLang="pl-PL" sz="4400" b="1" i="0" baseline="-25000" dirty="0">
                <a:solidFill>
                  <a:srgbClr val="66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xmlns="" val="373421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361612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Impuls RF powoduje dwa efekty</a:t>
            </a:r>
            <a:endParaRPr lang="pl-PL" sz="3300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52</a:t>
            </a:fld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007" y="2081212"/>
            <a:ext cx="5076825" cy="3609975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187" y="2798847"/>
            <a:ext cx="704850" cy="1504950"/>
          </a:xfrm>
          <a:prstGeom prst="rect">
            <a:avLst/>
          </a:prstGeom>
        </p:spPr>
      </p:pic>
      <p:sp>
        <p:nvSpPr>
          <p:cNvPr id="8" name="Objaśnienie prostokątne 7"/>
          <p:cNvSpPr/>
          <p:nvPr/>
        </p:nvSpPr>
        <p:spPr>
          <a:xfrm>
            <a:off x="3254419" y="5881810"/>
            <a:ext cx="2994212" cy="770965"/>
          </a:xfrm>
          <a:prstGeom prst="wedgeRectCallout">
            <a:avLst>
              <a:gd name="adj1" fmla="val 4003"/>
              <a:gd name="adj2" fmla="val -27617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 niskoenergetyczny</a:t>
            </a:r>
            <a:endParaRPr lang="pl-PL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aśnienie prostokątne 9"/>
          <p:cNvSpPr/>
          <p:nvPr/>
        </p:nvSpPr>
        <p:spPr>
          <a:xfrm>
            <a:off x="3254419" y="1310247"/>
            <a:ext cx="2994212" cy="770965"/>
          </a:xfrm>
          <a:prstGeom prst="wedgeRectCallout">
            <a:avLst>
              <a:gd name="adj1" fmla="val 4439"/>
              <a:gd name="adj2" fmla="val 150807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 wysokoenergetyczny</a:t>
            </a:r>
            <a:endParaRPr lang="pl-PL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7030138" y="2157745"/>
            <a:ext cx="4323662" cy="286232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Przenosi część protonów na wyższy poziom energetyczny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Synchronizuje precesje protonów</a:t>
            </a: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344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0250" y="1833563"/>
            <a:ext cx="8191500" cy="321945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4641056" y="961776"/>
            <a:ext cx="1962944" cy="12464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2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Impuls RF o częstotliwości</a:t>
            </a:r>
          </a:p>
          <a:p>
            <a:r>
              <a:rPr lang="pl-PL" sz="2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rezonansowej</a:t>
            </a:r>
            <a:endParaRPr lang="pl-PL" sz="2500" i="1" dirty="0"/>
          </a:p>
        </p:txBody>
      </p:sp>
      <p:sp>
        <p:nvSpPr>
          <p:cNvPr id="6" name="Prostokąt 5"/>
          <p:cNvSpPr/>
          <p:nvPr/>
        </p:nvSpPr>
        <p:spPr>
          <a:xfrm>
            <a:off x="1045029" y="5198439"/>
            <a:ext cx="400798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Chaotyczny rozkład </a:t>
            </a:r>
            <a:r>
              <a:rPr lang="pl-PL" sz="25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precesujacych</a:t>
            </a:r>
            <a:r>
              <a:rPr lang="pl-PL" sz="2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wektorów po </a:t>
            </a:r>
          </a:p>
          <a:p>
            <a:pPr algn="ctr"/>
            <a:r>
              <a:rPr lang="pl-PL" sz="2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pl-PL" sz="2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tożku precesji daje M</a:t>
            </a:r>
            <a:r>
              <a:rPr lang="pl-PL" sz="25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sz="2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endParaRPr lang="pl-PL" sz="2500" i="1" dirty="0"/>
          </a:p>
        </p:txBody>
      </p:sp>
      <p:sp>
        <p:nvSpPr>
          <p:cNvPr id="7" name="Prostokąt 6"/>
          <p:cNvSpPr/>
          <p:nvPr/>
        </p:nvSpPr>
        <p:spPr>
          <a:xfrm>
            <a:off x="6096000" y="5109192"/>
            <a:ext cx="45434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Reorientacja (z ↑ do ↓) i zgodna w fazie precesja momentów magnetycznych po stożku precesji daje M</a:t>
            </a:r>
            <a:r>
              <a:rPr lang="pl-PL" sz="25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pl-PL" sz="2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≠ 0</a:t>
            </a:r>
            <a:endParaRPr lang="pl-PL" sz="2500" i="1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53</a:t>
            </a:fld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0" y="361612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Wpływ impulsu RF na namagnesowanie obiektu</a:t>
            </a:r>
            <a:endParaRPr lang="pl-PL" sz="3300" dirty="0"/>
          </a:p>
        </p:txBody>
      </p:sp>
    </p:spTree>
    <p:extLst>
      <p:ext uri="{BB962C8B-B14F-4D97-AF65-F5344CB8AC3E}">
        <p14:creationId xmlns:p14="http://schemas.microsoft.com/office/powerpoint/2010/main" xmlns="" val="163157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4410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Wektor zbiorczy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pole tekstowe 9"/>
              <p:cNvSpPr txBox="1"/>
              <p:nvPr/>
            </p:nvSpPr>
            <p:spPr>
              <a:xfrm>
                <a:off x="5443081" y="5581098"/>
                <a:ext cx="2051139" cy="5177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l-PL" sz="3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l-PL" sz="3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  <m:r>
                      <a:rPr lang="pl-PL" sz="30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l-PL" sz="3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l-PL" sz="3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l-PL" sz="30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</m:e>
                      <m:sub>
                        <m:r>
                          <a:rPr lang="pl-PL" sz="3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pl-PL" sz="3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l-PL" sz="3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l-PL" sz="30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</m:e>
                      <m:sub>
                        <m:r>
                          <a:rPr lang="pl-PL" sz="3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endParaRPr lang="pl-PL" sz="3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pole tekstow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3081" y="5581098"/>
                <a:ext cx="2051139" cy="517770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t="-13095" b="-4642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bjaśnienie prostokątne 5"/>
          <p:cNvSpPr/>
          <p:nvPr/>
        </p:nvSpPr>
        <p:spPr>
          <a:xfrm>
            <a:off x="1147016" y="5305926"/>
            <a:ext cx="2882900" cy="878974"/>
          </a:xfrm>
          <a:prstGeom prst="wedgeRectCallout">
            <a:avLst>
              <a:gd name="adj1" fmla="val 126526"/>
              <a:gd name="adj2" fmla="val 453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Składowa podłużna </a:t>
            </a:r>
          </a:p>
          <a:p>
            <a:pPr algn="ctr"/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ównoległa do B</a:t>
            </a:r>
            <a:r>
              <a:rPr lang="pl-PL" sz="25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aśnienie prostokątne 11"/>
          <p:cNvSpPr/>
          <p:nvPr/>
        </p:nvSpPr>
        <p:spPr>
          <a:xfrm>
            <a:off x="8907385" y="5290887"/>
            <a:ext cx="3003878" cy="894013"/>
          </a:xfrm>
          <a:prstGeom prst="wedgeRectCallout">
            <a:avLst>
              <a:gd name="adj1" fmla="val -92591"/>
              <a:gd name="adj2" fmla="val 103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Składowa 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poprzeczna 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prostopadła </a:t>
            </a:r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B</a:t>
            </a:r>
            <a:r>
              <a:rPr lang="pl-PL" sz="25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44117" y="1139269"/>
            <a:ext cx="3514793" cy="3600000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54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01099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55</a:t>
            </a:fld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pole tekstowe 4"/>
              <p:cNvSpPr txBox="1"/>
              <p:nvPr/>
            </p:nvSpPr>
            <p:spPr>
              <a:xfrm>
                <a:off x="7699328" y="2722820"/>
                <a:ext cx="1760675" cy="55399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pl-PL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l-PL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pl-PL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l-PL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pl-PL" sz="3600" dirty="0"/>
              </a:p>
            </p:txBody>
          </p:sp>
        </mc:Choice>
        <mc:Fallback>
          <p:sp>
            <p:nvSpPr>
              <p:cNvPr id="5" name="pole tekstow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9328" y="2722820"/>
                <a:ext cx="1760675" cy="553998"/>
              </a:xfrm>
              <a:prstGeom prst="rect">
                <a:avLst/>
              </a:prstGeom>
              <a:blipFill rotWithShape="0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pole tekstowe 5"/>
              <p:cNvSpPr txBox="1"/>
              <p:nvPr/>
            </p:nvSpPr>
            <p:spPr>
              <a:xfrm>
                <a:off x="5376752" y="5517297"/>
                <a:ext cx="3776290" cy="55399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Θ</m:t>
                      </m:r>
                      <m:r>
                        <a:rPr lang="pl-PL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el-GR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l-GR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pl-PL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l-PL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pl-PL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l-PL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l-PL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pl-PL" sz="3600" dirty="0"/>
              </a:p>
            </p:txBody>
          </p:sp>
        </mc:Choice>
        <mc:Fallback>
          <p:sp>
            <p:nvSpPr>
              <p:cNvPr id="6" name="pole tekstow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752" y="5517297"/>
                <a:ext cx="3776290" cy="553998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12890" y="1683554"/>
            <a:ext cx="5286375" cy="28479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pole tekstowe 7"/>
              <p:cNvSpPr txBox="1"/>
              <p:nvPr/>
            </p:nvSpPr>
            <p:spPr>
              <a:xfrm>
                <a:off x="0" y="144104"/>
                <a:ext cx="121920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36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Częstość </a:t>
                </a:r>
                <a:r>
                  <a:rPr lang="pl-PL" sz="3600" b="1" dirty="0" err="1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Rabbego</a:t>
                </a:r>
                <a:r>
                  <a:rPr lang="pl-PL" sz="36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14:m>
                  <m:oMath xmlns:m="http://schemas.openxmlformats.org/officeDocument/2006/math">
                    <m:r>
                      <a:rPr lang="el-GR" sz="3600" b="1" i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𝛀</m:t>
                    </m:r>
                  </m:oMath>
                </a14:m>
                <a:endParaRPr lang="pl-PL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pl-PL" sz="32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Określa częstość ruchu precesyjnego wektora namagnesowania </a:t>
                </a:r>
              </a:p>
              <a:p>
                <a:pPr algn="ctr"/>
                <a:r>
                  <a:rPr lang="pl-PL" sz="3200" dirty="0" smtClean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wokół pola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l-PL" sz="32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pl-PL" sz="32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pl-PL" sz="32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pole tekstow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44104"/>
                <a:ext cx="12192000" cy="1631216"/>
              </a:xfrm>
              <a:prstGeom prst="rect">
                <a:avLst/>
              </a:prstGeom>
              <a:blipFill rotWithShape="0">
                <a:blip r:embed="rId5" cstate="print"/>
                <a:stretch>
                  <a:fillRect t="-6742" b="-1348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2"/>
              <p:cNvSpPr txBox="1">
                <a:spLocks noChangeArrowheads="1"/>
              </p:cNvSpPr>
              <p:nvPr/>
            </p:nvSpPr>
            <p:spPr>
              <a:xfrm>
                <a:off x="4657424" y="4102557"/>
                <a:ext cx="6083808" cy="114300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defRPr/>
                </a:pPr>
                <a:r>
                  <a:rPr lang="pl-PL" altLang="pl-PL" sz="3000" b="1" dirty="0">
                    <a:solidFill>
                      <a:srgbClr val="66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Kąt </a:t>
                </a:r>
                <a14:m>
                  <m:oMath xmlns:m="http://schemas.openxmlformats.org/officeDocument/2006/math">
                    <m:r>
                      <a:rPr lang="el-GR" sz="3000" b="1">
                        <a:solidFill>
                          <a:srgbClr val="66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𝚯</m:t>
                    </m:r>
                  </m:oMath>
                </a14:m>
                <a:r>
                  <a:rPr lang="pl-PL" altLang="pl-PL" sz="3000" b="1" dirty="0">
                    <a:solidFill>
                      <a:srgbClr val="66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stożka </a:t>
                </a:r>
                <a:r>
                  <a:rPr lang="pl-PL" altLang="pl-PL" sz="3000" b="1" dirty="0" smtClean="0">
                    <a:solidFill>
                      <a:srgbClr val="66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precesji zmienia się </a:t>
                </a:r>
                <a:br>
                  <a:rPr lang="pl-PL" altLang="pl-PL" sz="3000" b="1" dirty="0" smtClean="0">
                    <a:solidFill>
                      <a:srgbClr val="66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pl-PL" altLang="pl-PL" sz="3000" b="1" dirty="0" smtClean="0">
                    <a:solidFill>
                      <a:srgbClr val="66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 sposób ciągły</a:t>
                </a:r>
                <a:endParaRPr lang="pl-PL" altLang="pl-PL" sz="3000" b="1" dirty="0">
                  <a:solidFill>
                    <a:srgbClr val="66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Rectang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424" y="4102557"/>
                <a:ext cx="6083808" cy="1143000"/>
              </a:xfrm>
              <a:prstGeom prst="rect">
                <a:avLst/>
              </a:prstGeom>
              <a:blipFill rotWithShape="0">
                <a:blip r:embed="rId6" cstate="print"/>
                <a:stretch>
                  <a:fillRect b="-748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0478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56</a:t>
            </a:fld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210" y="943323"/>
            <a:ext cx="2943225" cy="161925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1698190" y="1712236"/>
            <a:ext cx="543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ym typeface="Symbol" panose="05050102010706020507" pitchFamily="18" charset="2"/>
              </a:rPr>
              <a:t>=0</a:t>
            </a:r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1244220" y="1231231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>
                <a:sym typeface="Symbol" panose="05050102010706020507" pitchFamily="18" charset="2"/>
              </a:rPr>
              <a:t>M</a:t>
            </a:r>
            <a:r>
              <a:rPr lang="pl-PL" baseline="-25000" dirty="0" smtClean="0">
                <a:sym typeface="Symbol" panose="05050102010706020507" pitchFamily="18" charset="2"/>
              </a:rPr>
              <a:t>Z</a:t>
            </a:r>
            <a:endParaRPr lang="pl-PL" baseline="-25000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2435" y="1000473"/>
            <a:ext cx="2952750" cy="150495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58040" y="976660"/>
            <a:ext cx="2943225" cy="1552575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267825" y="926423"/>
            <a:ext cx="2924175" cy="15716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2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1524000" y="-47625"/>
                <a:ext cx="9144000" cy="665163"/>
              </a:xfrm>
            </p:spPr>
            <p:txBody>
              <a:bodyPr>
                <a:normAutofit/>
              </a:bodyPr>
              <a:lstStyle/>
              <a:p>
                <a:pPr algn="ctr">
                  <a:defRPr/>
                </a:pPr>
                <a:r>
                  <a:rPr lang="pl-PL" altLang="pl-PL" sz="3600" b="1" i="0" dirty="0">
                    <a:solidFill>
                      <a:srgbClr val="66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Zmiana kąta </a:t>
                </a:r>
                <a14:m>
                  <m:oMath xmlns:m="http://schemas.openxmlformats.org/officeDocument/2006/math">
                    <m:r>
                      <a:rPr lang="el-GR" sz="3600" b="1">
                        <a:solidFill>
                          <a:srgbClr val="66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𝚯</m:t>
                    </m:r>
                    <m:r>
                      <a:rPr lang="el-GR" sz="3600" b="1" i="1">
                        <a:solidFill>
                          <a:srgbClr val="66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l-PL" altLang="pl-PL" sz="3600" b="1" i="0" dirty="0" smtClean="0">
                    <a:solidFill>
                      <a:srgbClr val="66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()</a:t>
                </a:r>
                <a:r>
                  <a:rPr lang="pl-PL" altLang="pl-PL" sz="3600" b="1" i="0" dirty="0" smtClean="0">
                    <a:solidFill>
                      <a:srgbClr val="66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r>
                  <a:rPr lang="pl-PL" altLang="pl-PL" sz="3600" b="1" i="0" dirty="0">
                    <a:solidFill>
                      <a:srgbClr val="66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kilka stadiów</a:t>
                </a:r>
              </a:p>
            </p:txBody>
          </p:sp>
        </mc:Choice>
        <mc:Fallback>
          <p:sp>
            <p:nvSpPr>
              <p:cNvPr id="9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524000" y="-47625"/>
                <a:ext cx="9144000" cy="665163"/>
              </a:xfrm>
              <a:blipFill rotWithShape="0">
                <a:blip r:embed="rId6" cstate="print"/>
                <a:stretch>
                  <a:fillRect t="-18349" b="-34862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pole tekstowe 11"/>
          <p:cNvSpPr txBox="1"/>
          <p:nvPr/>
        </p:nvSpPr>
        <p:spPr>
          <a:xfrm>
            <a:off x="10821746" y="1527570"/>
            <a:ext cx="898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ym typeface="Symbol" panose="05050102010706020507" pitchFamily="18" charset="2"/>
              </a:rPr>
              <a:t>=/2</a:t>
            </a:r>
            <a:endParaRPr lang="pl-PL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-5400000">
            <a:off x="717115" y="3432175"/>
            <a:ext cx="1962150" cy="2924175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-5400000">
            <a:off x="4177940" y="3577318"/>
            <a:ext cx="2047875" cy="2952750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-5400000">
            <a:off x="8245234" y="3586842"/>
            <a:ext cx="2219325" cy="2933700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>
            <a:off x="9354896" y="5411665"/>
            <a:ext cx="8981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dirty="0" smtClean="0">
                <a:sym typeface="Symbol" panose="05050102010706020507" pitchFamily="18" charset="2"/>
              </a:rPr>
              <a:t>=</a:t>
            </a:r>
            <a:endParaRPr lang="pl-PL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8808408" y="5713449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>
                <a:sym typeface="Symbol" panose="05050102010706020507" pitchFamily="18" charset="2"/>
              </a:rPr>
              <a:t>-M</a:t>
            </a:r>
            <a:r>
              <a:rPr lang="pl-PL" baseline="-25000" dirty="0" smtClean="0">
                <a:sym typeface="Symbol" panose="05050102010706020507" pitchFamily="18" charset="2"/>
              </a:rPr>
              <a:t>Z</a:t>
            </a:r>
            <a:endParaRPr lang="pl-PL" baseline="-25000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6312741" y="6285705"/>
            <a:ext cx="2149475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pl-PL" altLang="pl-PL" sz="1600" b="0"/>
              <a:t>Hennel JW., Na czym...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pl-PL" altLang="pl-PL" sz="1600" b="0"/>
              <a:t>IFJ, Kraków 1995</a:t>
            </a:r>
          </a:p>
        </p:txBody>
      </p:sp>
    </p:spTree>
    <p:extLst>
      <p:ext uri="{BB962C8B-B14F-4D97-AF65-F5344CB8AC3E}">
        <p14:creationId xmlns:p14="http://schemas.microsoft.com/office/powerpoint/2010/main" xmlns="" val="293336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1017451" y="391896"/>
            <a:ext cx="4628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Impulsy 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/2 oraz 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57</a:t>
            </a:fld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3992" y="1343628"/>
            <a:ext cx="8572500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439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1017450" y="391896"/>
            <a:ext cx="10225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Czas trwania impulsów 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/2 oraz  dla protonów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58</a:t>
            </a:fld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pole tekstowe 6"/>
              <p:cNvSpPr txBox="1"/>
              <p:nvPr/>
            </p:nvSpPr>
            <p:spPr>
              <a:xfrm>
                <a:off x="2585820" y="1626000"/>
                <a:ext cx="1697131" cy="3890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pl-PL" sz="2500" dirty="0"/>
              </a:p>
            </p:txBody>
          </p:sp>
        </mc:Choice>
        <mc:Fallback>
          <p:sp>
            <p:nvSpPr>
              <p:cNvPr id="7" name="pole tekstow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820" y="1626000"/>
                <a:ext cx="1697131" cy="389081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l="-3943" t="-1563" r="-3584" b="-1406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Prostokąt 4"/>
              <p:cNvSpPr/>
              <p:nvPr/>
            </p:nvSpPr>
            <p:spPr>
              <a:xfrm>
                <a:off x="2495668" y="2354452"/>
                <a:ext cx="2768515" cy="8100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5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=42,577 [</m:t>
                      </m:r>
                      <m:f>
                        <m:fPr>
                          <m:ctrlP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𝑀𝐻𝑧</m:t>
                          </m:r>
                        </m:num>
                        <m:den>
                          <m: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pl-PL" sz="2500" dirty="0"/>
              </a:p>
            </p:txBody>
          </p:sp>
        </mc:Choice>
        <mc:Fallback>
          <p:sp>
            <p:nvSpPr>
              <p:cNvPr id="5" name="Prostoką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68" y="2354452"/>
                <a:ext cx="2768515" cy="810094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pole tekstowe 7"/>
              <p:cNvSpPr txBox="1"/>
              <p:nvPr/>
            </p:nvSpPr>
            <p:spPr>
              <a:xfrm>
                <a:off x="1017450" y="3854481"/>
                <a:ext cx="2861937" cy="6537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𝐷𝑙𝑎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𝑖𝑚𝑝𝑢𝑙𝑠𝑢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el-GR" sz="25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Θ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pl-PL" sz="2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l-PL" sz="2500" dirty="0"/>
              </a:p>
            </p:txBody>
          </p:sp>
        </mc:Choice>
        <mc:Fallback>
          <p:sp>
            <p:nvSpPr>
              <p:cNvPr id="8" name="pole tekstow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450" y="3854481"/>
                <a:ext cx="2861937" cy="653705"/>
              </a:xfrm>
              <a:prstGeom prst="rect">
                <a:avLst/>
              </a:prstGeom>
              <a:blipFill rotWithShape="0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pole tekstowe 8"/>
              <p:cNvSpPr txBox="1"/>
              <p:nvPr/>
            </p:nvSpPr>
            <p:spPr>
              <a:xfrm>
                <a:off x="1017449" y="5101684"/>
                <a:ext cx="2861937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𝐷𝑙𝑎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𝑖𝑚𝑝𝑢𝑙𝑠𝑢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el-GR" sz="25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Θ</m:t>
                      </m:r>
                      <m:r>
                        <a:rPr lang="pl-PL" sz="25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pl-PL" sz="2500" dirty="0"/>
              </a:p>
            </p:txBody>
          </p:sp>
        </mc:Choice>
        <mc:Fallback>
          <p:sp>
            <p:nvSpPr>
              <p:cNvPr id="9" name="pole tekstow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449" y="5101684"/>
                <a:ext cx="2861937" cy="384721"/>
              </a:xfrm>
              <a:prstGeom prst="rect">
                <a:avLst/>
              </a:prstGeom>
              <a:blipFill rotWithShape="0">
                <a:blip r:embed="rId6" cstate="print"/>
                <a:stretch>
                  <a:fillRect l="-2345" r="-853" b="-33333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pole tekstowe 9"/>
              <p:cNvSpPr txBox="1"/>
              <p:nvPr/>
            </p:nvSpPr>
            <p:spPr>
              <a:xfrm>
                <a:off x="7477645" y="1927633"/>
                <a:ext cx="1389034" cy="7857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5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pl-PL" sz="25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l-PL" sz="2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</m:num>
                        <m:den>
                          <m:r>
                            <a:rPr lang="pl-PL" sz="2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pl-PL" sz="2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pl-PL" sz="2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2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pl-PL" sz="2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l-PL" sz="2500" dirty="0"/>
              </a:p>
            </p:txBody>
          </p:sp>
        </mc:Choice>
        <mc:Fallback>
          <p:sp>
            <p:nvSpPr>
              <p:cNvPr id="10" name="pole tekstow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7645" y="1927633"/>
                <a:ext cx="1389034" cy="785728"/>
              </a:xfrm>
              <a:prstGeom prst="rect">
                <a:avLst/>
              </a:prstGeom>
              <a:blipFill rotWithShape="0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pole tekstowe 10"/>
              <p:cNvSpPr txBox="1"/>
              <p:nvPr/>
            </p:nvSpPr>
            <p:spPr>
              <a:xfrm>
                <a:off x="4968256" y="5017717"/>
                <a:ext cx="1682384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≈1060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pl-PL" sz="2500" dirty="0"/>
              </a:p>
            </p:txBody>
          </p:sp>
        </mc:Choice>
        <mc:Fallback>
          <p:sp>
            <p:nvSpPr>
              <p:cNvPr id="11" name="pole tekstow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256" y="5017717"/>
                <a:ext cx="1682384" cy="384721"/>
              </a:xfrm>
              <a:prstGeom prst="rect">
                <a:avLst/>
              </a:prstGeom>
              <a:blipFill rotWithShape="0">
                <a:blip r:embed="rId8" cstate="print"/>
                <a:stretch>
                  <a:fillRect l="-2174" r="-5435" b="-3015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pole tekstowe 11"/>
              <p:cNvSpPr txBox="1"/>
              <p:nvPr/>
            </p:nvSpPr>
            <p:spPr>
              <a:xfrm>
                <a:off x="4968256" y="3940754"/>
                <a:ext cx="1504451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5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≈580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pl-PL" sz="25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pl-PL" sz="2500" dirty="0"/>
              </a:p>
            </p:txBody>
          </p:sp>
        </mc:Choice>
        <mc:Fallback>
          <p:sp>
            <p:nvSpPr>
              <p:cNvPr id="12" name="pole tekstow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256" y="3940754"/>
                <a:ext cx="1504451" cy="384721"/>
              </a:xfrm>
              <a:prstGeom prst="rect">
                <a:avLst/>
              </a:prstGeom>
              <a:blipFill rotWithShape="0">
                <a:blip r:embed="rId9" cstate="print"/>
                <a:stretch>
                  <a:fillRect l="-2429" r="-6478" b="-29688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2939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1074057" y="4027714"/>
            <a:ext cx="3657600" cy="156754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1074057" y="1857829"/>
            <a:ext cx="3657600" cy="15675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59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1074057" y="1809402"/>
            <a:ext cx="3657601" cy="147732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Przenosi część protonów na wyższy poziom energetyczny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0" y="361612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Impuls RF powoduje dwa działania: </a:t>
            </a:r>
            <a:endParaRPr lang="pl-PL" sz="3300" dirty="0"/>
          </a:p>
        </p:txBody>
      </p:sp>
      <p:sp>
        <p:nvSpPr>
          <p:cNvPr id="7" name="Strzałka w prawo 6"/>
          <p:cNvSpPr/>
          <p:nvPr/>
        </p:nvSpPr>
        <p:spPr>
          <a:xfrm>
            <a:off x="4982029" y="2351314"/>
            <a:ext cx="1331685" cy="3048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1393469" y="4303653"/>
            <a:ext cx="301877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Synchronizuje </a:t>
            </a:r>
            <a:endParaRPr lang="pl-PL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precesje </a:t>
            </a: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protonów</a:t>
            </a:r>
          </a:p>
        </p:txBody>
      </p:sp>
      <p:sp>
        <p:nvSpPr>
          <p:cNvPr id="10" name="Prostokąt 9"/>
          <p:cNvSpPr/>
          <p:nvPr/>
        </p:nvSpPr>
        <p:spPr>
          <a:xfrm>
            <a:off x="6472026" y="1906256"/>
            <a:ext cx="4881773" cy="15675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0"/>
          <p:cNvSpPr txBox="1"/>
          <p:nvPr/>
        </p:nvSpPr>
        <p:spPr>
          <a:xfrm>
            <a:off x="6472027" y="1857829"/>
            <a:ext cx="4881773" cy="147732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Obniża się magnetyzacja wzdłuż osi Z, czyli magnetyzacja podłużna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6472025" y="3982969"/>
            <a:ext cx="4881773" cy="156754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ole tekstowe 13"/>
          <p:cNvSpPr txBox="1"/>
          <p:nvPr/>
        </p:nvSpPr>
        <p:spPr>
          <a:xfrm>
            <a:off x="6472026" y="3934542"/>
            <a:ext cx="4881773" cy="2400657"/>
          </a:xfrm>
          <a:prstGeom prst="rect">
            <a:avLst/>
          </a:prstGeom>
          <a:solidFill>
            <a:srgbClr val="7030A0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Pojawia się magnetyzacja wzdłuż osi XY, czyli magnetyzacja poprzeczna (wektor obraca się zgodnie z </a:t>
            </a:r>
          </a:p>
          <a:p>
            <a:pPr algn="ctr"/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recesją protonów)</a:t>
            </a:r>
          </a:p>
        </p:txBody>
      </p:sp>
      <p:sp>
        <p:nvSpPr>
          <p:cNvPr id="15" name="Strzałka w prawo 14"/>
          <p:cNvSpPr/>
          <p:nvPr/>
        </p:nvSpPr>
        <p:spPr>
          <a:xfrm>
            <a:off x="4982029" y="4508833"/>
            <a:ext cx="1331685" cy="3048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18643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4" name="Tabe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82097895"/>
                  </p:ext>
                </p:extLst>
              </p:nvPr>
            </p:nvGraphicFramePr>
            <p:xfrm>
              <a:off x="2141331" y="1882544"/>
              <a:ext cx="8127999" cy="3411159"/>
            </p:xfrm>
            <a:graphic>
              <a:graphicData uri="http://schemas.openxmlformats.org/drawingml/2006/table">
                <a:tbl>
                  <a:tblPr bandRow="1">
                    <a:tableStyleId>{5C22544A-7EE6-4342-B048-85BDC9FD1C3A}</a:tableStyleId>
                  </a:tblPr>
                  <a:tblGrid>
                    <a:gridCol w="1685235"/>
                    <a:gridCol w="2733261"/>
                    <a:gridCol w="3709503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</a:t>
                          </a:r>
                          <a:r>
                            <a:rPr lang="pl-PL" sz="2500" baseline="-25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</a:t>
                          </a:r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[T]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Jądro</a:t>
                          </a:r>
                        </a:p>
                        <a:p>
                          <a:pPr algn="ctr"/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Częstotliwość </a:t>
                          </a:r>
                        </a:p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Rezonansowa [MHz]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0.5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5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5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  <m:e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21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5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5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  <m:e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42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1.5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5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5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  <m:e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63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5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5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  <m:e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Pre>
                                  <m:sPrePr>
                                    <m:ctrlPr>
                                      <a:rPr lang="pl-PL" sz="25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PrePr>
                                  <m:sub/>
                                  <m:sup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pl-PL" sz="25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  <m:e>
                                    <m:r>
                                      <a:rPr lang="pl-PL" sz="2500" b="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</m:sPre>
                              </m:oMath>
                            </m:oMathPara>
                          </a14:m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17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e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="" xmlns:p14="http://schemas.microsoft.com/office/powerpoint/2010/main" xmlns:a14="http://schemas.microsoft.com/office/drawing/2010/main" val="2782097895"/>
                  </p:ext>
                </p:extLst>
              </p:nvPr>
            </p:nvGraphicFramePr>
            <p:xfrm>
              <a:off x="2141331" y="1882544"/>
              <a:ext cx="8127999" cy="3411159"/>
            </p:xfrm>
            <a:graphic>
              <a:graphicData uri="http://schemas.openxmlformats.org/drawingml/2006/table">
                <a:tbl>
                  <a:tblPr bandRow="1">
                    <a:tableStyleId>{5C22544A-7EE6-4342-B048-85BDC9FD1C3A}</a:tableStyleId>
                  </a:tblPr>
                  <a:tblGrid>
                    <a:gridCol w="1685235"/>
                    <a:gridCol w="2733261"/>
                    <a:gridCol w="3709503"/>
                  </a:tblGrid>
                  <a:tr h="8534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B</a:t>
                          </a:r>
                          <a:r>
                            <a:rPr lang="pl-PL" sz="2500" baseline="-250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</a:t>
                          </a:r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[T]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Jądro</a:t>
                          </a:r>
                        </a:p>
                        <a:p>
                          <a:pPr algn="ctr"/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Częstotliwość </a:t>
                          </a:r>
                        </a:p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Rezonansowa [MHz]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5104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0.5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62054" t="-176190" r="-136384" b="-420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21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5104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62054" t="-276190" r="-136384" b="-320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42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5104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1.5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62054" t="-376190" r="-136384" b="-220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63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51314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62054" t="-470588" r="-136384" b="-117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51314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62054" t="-577381" r="-136384" b="-190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l-PL" sz="2500" dirty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17</a:t>
                          </a:r>
                          <a:endParaRPr lang="pl-PL" sz="25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pole tekstowe 5"/>
          <p:cNvSpPr txBox="1"/>
          <p:nvPr/>
        </p:nvSpPr>
        <p:spPr>
          <a:xfrm>
            <a:off x="0" y="12018"/>
            <a:ext cx="121920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Przykładowe częstotliwości rezonansowe</a:t>
            </a:r>
          </a:p>
          <a:p>
            <a:pPr algn="ctr"/>
            <a:r>
              <a:rPr lang="pl-PL" sz="3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obecności stałego pola magnetycznego </a:t>
            </a:r>
            <a:r>
              <a:rPr lang="pl-P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l-PL" sz="36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60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14224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61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Czas na przerwę i krótkie podsumowanie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348495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Wysłanie impulsu RF o częstotliwości zgodnej </a:t>
            </a:r>
            <a:b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częstotliwością precesji powoduje dwa efekty:</a:t>
            </a:r>
          </a:p>
          <a:p>
            <a:pPr lvl="1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Część protonów pobiera energię, przechodząc na wyższy poziom energetyczny.</a:t>
            </a:r>
          </a:p>
          <a:p>
            <a:pPr lvl="1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Precesja protonów odbywa się w sposób zsynchronizowany, w jednej fazie. </a:t>
            </a:r>
          </a:p>
          <a:p>
            <a:pPr marL="457200" lvl="1" indent="0">
              <a:buNone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Zsumowanie się wektorów w kierunku poprzecznych do zewnętrznego pola      </a:t>
            </a:r>
          </a:p>
          <a:p>
            <a:pPr marL="457200" lvl="1" indent="0">
              <a:buNone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magnetycznego powoduje wytworzenie magnetyzacji poprzecznej. 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Impuls RF powoduje spadek magnetyzacji podłużnej </a:t>
            </a:r>
            <a:b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powstanie magnetyzacji poprzecznej.</a:t>
            </a:r>
          </a:p>
          <a:p>
            <a:pPr marL="514350" indent="-514350">
              <a:buFont typeface="+mj-lt"/>
              <a:buAutoNum type="arabicPeriod"/>
            </a:pPr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109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62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3917150" y="1907177"/>
            <a:ext cx="41088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5400" b="1" dirty="0">
                <a:solidFill>
                  <a:srgbClr val="0B33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pl-PL" sz="5400" b="1" dirty="0" smtClean="0">
                <a:solidFill>
                  <a:srgbClr val="0B33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Relaksacja</a:t>
            </a:r>
            <a:endParaRPr lang="pl-PL" sz="5400" b="1" dirty="0">
              <a:solidFill>
                <a:srgbClr val="0B33B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919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2"/>
          <p:cNvSpPr>
            <a:spLocks noGrp="1"/>
          </p:cNvSpPr>
          <p:nvPr>
            <p:ph idx="1"/>
          </p:nvPr>
        </p:nvSpPr>
        <p:spPr>
          <a:xfrm>
            <a:off x="1741118" y="1921322"/>
            <a:ext cx="8730641" cy="1218200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chwilą </a:t>
            </a:r>
            <a:r>
              <a:rPr lang="pl-PL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wyłączenia impulsu RF 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cały układ wraca do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pierwotnego stanu równowagi (stanu o niższej energii)-ulega RELAKSACJI.</a:t>
            </a:r>
          </a:p>
        </p:txBody>
      </p:sp>
      <p:sp>
        <p:nvSpPr>
          <p:cNvPr id="2" name="Prostokąt 1"/>
          <p:cNvSpPr/>
          <p:nvPr/>
        </p:nvSpPr>
        <p:spPr>
          <a:xfrm>
            <a:off x="1741118" y="1703539"/>
            <a:ext cx="8730641" cy="170951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63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86833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64</a:t>
            </a:fld>
            <a:endParaRPr lang="pl-PL"/>
          </a:p>
        </p:txBody>
      </p:sp>
      <p:sp>
        <p:nvSpPr>
          <p:cNvPr id="5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195608"/>
            <a:ext cx="10515600" cy="12182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l-PL" sz="3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Relaksacja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pl-PL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bezpromieniste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przekazanie nadmiaru energii z układu spinów do otoczenia.</a:t>
            </a: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3528785" y="3641265"/>
            <a:ext cx="5134429" cy="121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 szybko ?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pl-PL" sz="3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sz="35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Dlaczego ?</a:t>
            </a:r>
            <a:endParaRPr lang="pl-PL" sz="3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999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65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3292566" y="2081459"/>
            <a:ext cx="6096000" cy="201593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2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Relaksacja podłużna </a:t>
            </a:r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odbudowywanie się składowej podłużnej 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namagnesowania</a:t>
            </a:r>
          </a:p>
          <a:p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5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Relaksacja poprzeczna </a:t>
            </a:r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zanik składowej poprzecznej magnetyzacji.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Typy relaksacji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111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0" y="131003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Relaksacja podłużna (Relaksacja </a:t>
            </a:r>
            <a:r>
              <a:rPr lang="pl-PL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spin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-sieć) (T</a:t>
            </a:r>
            <a:r>
              <a:rPr lang="pl-PL" sz="3600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50273" y="968464"/>
            <a:ext cx="6477542" cy="46800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928914" y="5677138"/>
            <a:ext cx="10595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Przywrócenie pierwotnej długości wektora M</a:t>
            </a:r>
            <a:r>
              <a:rPr lang="pl-PL" sz="3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 </a:t>
            </a:r>
            <a:r>
              <a:rPr lang="pl-PL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voxelu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wymaga reorientacji spinów z pozycji </a:t>
            </a:r>
            <a:r>
              <a:rPr lang="pl-PL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antyrównoległej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 równoległej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66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11935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67</a:t>
            </a:fld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1121" y="1816017"/>
            <a:ext cx="9300000" cy="36000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0" y="229353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sz="3600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czas relaksacji podłużnej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3857263" y="5552912"/>
            <a:ext cx="421621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l-PL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kilkaset </a:t>
            </a:r>
            <a:r>
              <a:rPr lang="pl-PL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 do nawet 2 s)</a:t>
            </a:r>
          </a:p>
        </p:txBody>
      </p:sp>
    </p:spTree>
    <p:extLst>
      <p:ext uri="{BB962C8B-B14F-4D97-AF65-F5344CB8AC3E}">
        <p14:creationId xmlns:p14="http://schemas.microsoft.com/office/powerpoint/2010/main" xmlns="" val="93729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Relaksacja poprzeczna (Relaksacja </a:t>
            </a:r>
            <a:r>
              <a:rPr lang="pl-PL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spin-spin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(T</a:t>
            </a:r>
            <a:r>
              <a:rPr lang="pl-PL" sz="3600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0884" y="830112"/>
            <a:ext cx="6402658" cy="47160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0" y="5581849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Zanik wektora M</a:t>
            </a:r>
            <a:r>
              <a:rPr lang="pl-PL" sz="3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zachodzi wskutek różnic w prędkości precesji spinów z powodu </a:t>
            </a: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óżnic w wartościach lokalnych pól magnetycznych (w skali mikro).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68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84395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69</a:t>
            </a:fld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0" y="34765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sz="36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czas relaksacji poprzecznej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3296996" y="5464750"/>
            <a:ext cx="559800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(od kilkudziesięciu do kilkuset ms)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81387" y="2243137"/>
            <a:ext cx="5229225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89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/>
          <p:cNvSpPr txBox="1"/>
          <p:nvPr/>
        </p:nvSpPr>
        <p:spPr>
          <a:xfrm>
            <a:off x="0" y="24060"/>
            <a:ext cx="121919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Czasy relaksacji </a:t>
            </a:r>
            <a:r>
              <a:rPr lang="pl-PL" sz="3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sz="33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pl-PL" sz="3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 T</a:t>
            </a:r>
            <a:r>
              <a:rPr lang="pl-PL" sz="33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pl-PL" sz="33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33474" y="2381714"/>
            <a:ext cx="4962525" cy="3552825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70</a:t>
            </a:fld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7283392" y="2605706"/>
            <a:ext cx="20665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pl-P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 300 2000 ms</a:t>
            </a:r>
            <a:r>
              <a:rPr lang="pl-PL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pl-PL" b="1" baseline="-2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l-P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 </a:t>
            </a:r>
            <a:r>
              <a:rPr lang="pl-PL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30 150 </a:t>
            </a: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ms</a:t>
            </a:r>
            <a:r>
              <a:rPr lang="pl-PL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l-PL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292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71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331918" y="1784577"/>
            <a:ext cx="11263020" cy="416434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Zawartości wody w tkance (↑</a:t>
            </a:r>
            <a:r>
              <a:rPr lang="pl-PL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Ruchliwości molekuł (</a:t>
            </a:r>
            <a:r>
              <a:rPr lang="pl-PL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mikrolepkości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(↑</a:t>
            </a:r>
            <a:r>
              <a:rPr lang="pl-PL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Obecności dużych molekuł (tłuszcz, białka) (↑</a:t>
            </a:r>
            <a:r>
              <a:rPr lang="pl-PL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Obecności molekuł paramagnetycznych (tlen, wolne rodniki) </a:t>
            </a: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(↑</a:t>
            </a:r>
            <a:r>
              <a:rPr lang="pl-PL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Temperatury </a:t>
            </a: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(↑</a:t>
            </a:r>
            <a:r>
              <a:rPr lang="pl-PL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Natężenie pola magnetycznego </a:t>
            </a: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pl-PL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↑ T1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0" y="501134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Czasy </a:t>
            </a:r>
            <a:r>
              <a:rPr lang="pl-P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relaksacji </a:t>
            </a:r>
            <a:r>
              <a:rPr lang="pl-PL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sz="3600" b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sz="3600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pl-PL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sz="3600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protonu zależą </a:t>
            </a:r>
            <a:r>
              <a:rPr lang="pl-P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od:</a:t>
            </a:r>
          </a:p>
        </p:txBody>
      </p:sp>
    </p:spTree>
    <p:extLst>
      <p:ext uri="{BB962C8B-B14F-4D97-AF65-F5344CB8AC3E}">
        <p14:creationId xmlns:p14="http://schemas.microsoft.com/office/powerpoint/2010/main" xmlns="" val="351966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750" y="951999"/>
            <a:ext cx="6524625" cy="531495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0" y="24060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Czasy relaksacji T</a:t>
            </a:r>
            <a:r>
              <a:rPr lang="pl-PL" sz="3600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 T</a:t>
            </a:r>
            <a:r>
              <a:rPr lang="pl-PL" sz="3600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dla tkanek</a:t>
            </a:r>
            <a:endParaRPr lang="pl-P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5744638" y="1446027"/>
            <a:ext cx="37542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l-PL" dirty="0" smtClean="0"/>
              <a:t>T</a:t>
            </a:r>
            <a:r>
              <a:rPr lang="pl-PL" baseline="-25000" dirty="0" smtClean="0"/>
              <a:t>1</a:t>
            </a:r>
            <a:endParaRPr lang="pl-PL" baseline="-25000" dirty="0"/>
          </a:p>
        </p:txBody>
      </p:sp>
      <p:sp>
        <p:nvSpPr>
          <p:cNvPr id="6" name="pole tekstowe 5"/>
          <p:cNvSpPr txBox="1"/>
          <p:nvPr/>
        </p:nvSpPr>
        <p:spPr>
          <a:xfrm>
            <a:off x="6577522" y="1446027"/>
            <a:ext cx="37542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l-PL" dirty="0" smtClean="0"/>
              <a:t>T</a:t>
            </a:r>
            <a:r>
              <a:rPr lang="pl-PL" baseline="-25000" dirty="0" smtClean="0"/>
              <a:t>2</a:t>
            </a:r>
            <a:endParaRPr lang="pl-PL" baseline="-250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72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51405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71462"/>
            <a:ext cx="6972300" cy="626745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5394960" y="91814"/>
            <a:ext cx="6797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Powrót wektora magnetyzacji M</a:t>
            </a:r>
          </a:p>
          <a:p>
            <a:pPr algn="ctr"/>
            <a:r>
              <a:rPr lang="pl-P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 stanu równowagi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73</a:t>
            </a:fld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pole tekstowe 6"/>
              <p:cNvSpPr txBox="1"/>
              <p:nvPr/>
            </p:nvSpPr>
            <p:spPr>
              <a:xfrm>
                <a:off x="6718296" y="2232815"/>
                <a:ext cx="4150367" cy="234474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endParaRPr lang="pl-PL" sz="300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3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3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pl-PL" sz="3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pl-PL" sz="3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pl-PL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𝑠𝑝𝑖𝑛</m:t>
                      </m:r>
                      <m:r>
                        <a:rPr lang="pl-PL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pl-PL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𝑠𝑖𝑒</m:t>
                      </m:r>
                      <m:r>
                        <a:rPr lang="pl-PL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ć (</m:t>
                      </m:r>
                      <m:r>
                        <a:rPr lang="pl-PL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pl-PL" sz="3000" b="0" i="1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pl-PL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l-PL" sz="3000" dirty="0" smtClean="0"/>
              </a:p>
              <a:p>
                <a:endParaRPr lang="pl-PL" sz="3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l-PL" sz="3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l-PL" sz="30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pl-PL" sz="3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l-PL" sz="3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pl-PL" sz="3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pl-PL" sz="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pl-PL" sz="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𝑠𝑝𝑖𝑛</m:t>
                      </m:r>
                      <m:r>
                        <a:rPr lang="pl-PL" sz="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pl-PL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𝑠𝑝𝑖𝑛</m:t>
                      </m:r>
                      <m:r>
                        <a:rPr lang="pl-PL" sz="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pl-PL" sz="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pl-PL" sz="3000" b="0" i="0" baseline="-25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pl-PL" sz="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l-PL" sz="3000" dirty="0"/>
              </a:p>
              <a:p>
                <a:endParaRPr lang="pl-PL" sz="3000" dirty="0"/>
              </a:p>
            </p:txBody>
          </p:sp>
        </mc:Choice>
        <mc:Fallback>
          <p:sp>
            <p:nvSpPr>
              <p:cNvPr id="7" name="pole tekstow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8296" y="2232815"/>
                <a:ext cx="4150367" cy="2344744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3991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74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Czas na przerwę i krótkie podsumowanie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348495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Kiedy impuls RF zostanie wyłączony:</a:t>
            </a:r>
          </a:p>
          <a:p>
            <a:pPr lvl="1"/>
            <a:r>
              <a:rPr lang="pl-PL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magnetyzacja podłużna ponownie wzrasta, co opisane jest stałą czasową T</a:t>
            </a:r>
            <a:r>
              <a:rPr lang="pl-PL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(czas relaksacji podłużnej)</a:t>
            </a:r>
          </a:p>
          <a:p>
            <a:pPr lvl="1"/>
            <a:r>
              <a:rPr lang="pl-PL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magnetyzacja poprzeczna obniża się i zanika, co opisane jest stałą czasową T</a:t>
            </a:r>
            <a:r>
              <a:rPr lang="pl-PL" sz="28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pl-PL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(czas relaksacji poprzecznej)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Relaksacje podłużna i poprzeczna są odmiennymi, niezależnymi od siebie procesami. </a:t>
            </a:r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185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22" name="Object 2"/>
          <p:cNvGraphicFramePr>
            <a:graphicFrameLocks noChangeAspect="1"/>
          </p:cNvGraphicFramePr>
          <p:nvPr/>
        </p:nvGraphicFramePr>
        <p:xfrm>
          <a:off x="1581150" y="1773238"/>
          <a:ext cx="3181350" cy="3167062"/>
        </p:xfrm>
        <a:graphic>
          <a:graphicData uri="http://schemas.openxmlformats.org/presentationml/2006/ole">
            <p:oleObj spid="_x0000_s7253" name="CorelPhotoPaint.Image.9" r:id="rId3" imgW="2907937" imgH="2895238" progId="">
              <p:embed/>
            </p:oleObj>
          </a:graphicData>
        </a:graphic>
      </p:graphicFrame>
      <p:sp>
        <p:nvSpPr>
          <p:cNvPr id="5519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0" y="42504"/>
            <a:ext cx="9144000" cy="1143000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pl-PL" altLang="pl-P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Powstawanie odpowiedzi</a:t>
            </a:r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448300" y="5335589"/>
            <a:ext cx="5105400" cy="484187"/>
          </a:xfrm>
        </p:spPr>
        <p:txBody>
          <a:bodyPr/>
          <a:lstStyle/>
          <a:p>
            <a:pPr eaLnBrk="1" hangingPunct="1"/>
            <a:r>
              <a:rPr lang="pl-PL" altLang="pl-PL" sz="26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Sygnał swobodnej </a:t>
            </a:r>
            <a:r>
              <a:rPr lang="pl-PL" altLang="pl-PL" sz="2600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precesji (FID)</a:t>
            </a:r>
            <a:endParaRPr lang="pl-PL" altLang="pl-PL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75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77" t="2472" r="3151" b="2472"/>
          <a:stretch>
            <a:fillRect/>
          </a:stretch>
        </p:blipFill>
        <p:spPr bwMode="auto">
          <a:xfrm>
            <a:off x="5267326" y="1527175"/>
            <a:ext cx="5324475" cy="341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526" name="Rectangle 6"/>
          <p:cNvSpPr>
            <a:spLocks noChangeArrowheads="1"/>
          </p:cNvSpPr>
          <p:nvPr/>
        </p:nvSpPr>
        <p:spPr bwMode="auto">
          <a:xfrm>
            <a:off x="1676400" y="5195888"/>
            <a:ext cx="3074988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l-PL" altLang="pl-PL" sz="2600" b="0" dirty="0">
                <a:solidFill>
                  <a:srgbClr val="231F20"/>
                </a:solidFill>
                <a:cs typeface="Times New Roman" panose="02020603050405020304" pitchFamily="18" charset="0"/>
              </a:rPr>
              <a:t>Orientacja cewki wytwarzającej impuls</a:t>
            </a:r>
          </a:p>
        </p:txBody>
      </p:sp>
      <p:sp>
        <p:nvSpPr>
          <p:cNvPr id="107527" name="Rectangle 7"/>
          <p:cNvSpPr>
            <a:spLocks noChangeArrowheads="1"/>
          </p:cNvSpPr>
          <p:nvPr/>
        </p:nvSpPr>
        <p:spPr bwMode="auto">
          <a:xfrm>
            <a:off x="5483226" y="4778375"/>
            <a:ext cx="51085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l-PL" altLang="pl-PL" sz="2200" b="0" i="1">
                <a:solidFill>
                  <a:srgbClr val="231F20"/>
                </a:solidFill>
                <a:latin typeface="TimesNewRoman" charset="-18"/>
              </a:rPr>
              <a:t>Czas, s </a:t>
            </a:r>
          </a:p>
        </p:txBody>
      </p:sp>
      <p:sp>
        <p:nvSpPr>
          <p:cNvPr id="107528" name="Rectangle 8"/>
          <p:cNvSpPr>
            <a:spLocks noChangeArrowheads="1"/>
          </p:cNvSpPr>
          <p:nvPr/>
        </p:nvSpPr>
        <p:spPr bwMode="auto">
          <a:xfrm rot="-5400000">
            <a:off x="3446464" y="2932114"/>
            <a:ext cx="3265487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pl-PL" altLang="pl-PL" sz="2200" b="0" i="1">
                <a:solidFill>
                  <a:srgbClr val="231F20"/>
                </a:solidFill>
                <a:latin typeface="TimesNewRoman" charset="-18"/>
              </a:rPr>
              <a:t>Odpowiedź </a:t>
            </a:r>
          </a:p>
        </p:txBody>
      </p:sp>
      <p:sp>
        <p:nvSpPr>
          <p:cNvPr id="107529" name="Rectangle 9"/>
          <p:cNvSpPr>
            <a:spLocks noChangeArrowheads="1"/>
          </p:cNvSpPr>
          <p:nvPr/>
        </p:nvSpPr>
        <p:spPr bwMode="auto">
          <a:xfrm>
            <a:off x="9055100" y="1384300"/>
            <a:ext cx="16129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pl-PL" altLang="pl-PL"/>
          </a:p>
        </p:txBody>
      </p:sp>
      <p:sp>
        <p:nvSpPr>
          <p:cNvPr id="107530" name="Rectangle 10"/>
          <p:cNvSpPr>
            <a:spLocks noChangeArrowheads="1"/>
          </p:cNvSpPr>
          <p:nvPr/>
        </p:nvSpPr>
        <p:spPr bwMode="auto">
          <a:xfrm>
            <a:off x="1738313" y="4841876"/>
            <a:ext cx="32573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pl-PL" altLang="pl-PL" sz="2200" b="0" i="1">
                <a:solidFill>
                  <a:srgbClr val="231F20"/>
                </a:solidFill>
                <a:latin typeface="TimesNewRoman" charset="-18"/>
              </a:rPr>
              <a:t>x</a:t>
            </a:r>
          </a:p>
        </p:txBody>
      </p:sp>
      <p:sp>
        <p:nvSpPr>
          <p:cNvPr id="107531" name="Rectangle 11"/>
          <p:cNvSpPr>
            <a:spLocks noChangeArrowheads="1"/>
          </p:cNvSpPr>
          <p:nvPr/>
        </p:nvSpPr>
        <p:spPr bwMode="auto">
          <a:xfrm>
            <a:off x="4430713" y="4105276"/>
            <a:ext cx="32573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pl-PL" altLang="pl-PL" sz="2200" b="0" i="1">
                <a:solidFill>
                  <a:srgbClr val="231F20"/>
                </a:solidFill>
                <a:latin typeface="TimesNewRoman" charset="-18"/>
              </a:rPr>
              <a:t>y</a:t>
            </a:r>
          </a:p>
        </p:txBody>
      </p:sp>
      <p:sp>
        <p:nvSpPr>
          <p:cNvPr id="107532" name="Rectangle 12"/>
          <p:cNvSpPr>
            <a:spLocks noChangeArrowheads="1"/>
          </p:cNvSpPr>
          <p:nvPr/>
        </p:nvSpPr>
        <p:spPr bwMode="auto">
          <a:xfrm>
            <a:off x="2779713" y="1679576"/>
            <a:ext cx="32573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pl-PL" altLang="pl-PL" sz="2200" b="0" i="1">
                <a:solidFill>
                  <a:srgbClr val="231F20"/>
                </a:solidFill>
                <a:latin typeface="TimesNewRoman" charset="-18"/>
              </a:rPr>
              <a:t>z</a:t>
            </a:r>
          </a:p>
        </p:txBody>
      </p:sp>
      <p:sp>
        <p:nvSpPr>
          <p:cNvPr id="107533" name="Rectangle 13"/>
          <p:cNvSpPr>
            <a:spLocks noChangeArrowheads="1"/>
          </p:cNvSpPr>
          <p:nvPr/>
        </p:nvSpPr>
        <p:spPr bwMode="auto">
          <a:xfrm>
            <a:off x="1776413" y="2784476"/>
            <a:ext cx="47641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pl-PL" altLang="pl-PL" sz="2200" b="0">
                <a:solidFill>
                  <a:srgbClr val="231F20"/>
                </a:solidFill>
                <a:latin typeface="TimesNewRoman" charset="-18"/>
              </a:rPr>
              <a:t>B</a:t>
            </a:r>
            <a:r>
              <a:rPr lang="pl-PL" altLang="pl-PL" sz="2200" b="0" baseline="-25000">
                <a:solidFill>
                  <a:srgbClr val="231F20"/>
                </a:solidFill>
                <a:latin typeface="TimesNewRoman" charset="-18"/>
              </a:rPr>
              <a:t>0</a:t>
            </a:r>
          </a:p>
        </p:txBody>
      </p:sp>
      <p:sp>
        <p:nvSpPr>
          <p:cNvPr id="107534" name="Rectangle 14"/>
          <p:cNvSpPr>
            <a:spLocks noChangeArrowheads="1"/>
          </p:cNvSpPr>
          <p:nvPr/>
        </p:nvSpPr>
        <p:spPr bwMode="auto">
          <a:xfrm>
            <a:off x="2016125" y="3775076"/>
            <a:ext cx="622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pl-PL" altLang="pl-PL" sz="2000" b="0">
                <a:solidFill>
                  <a:srgbClr val="231F20"/>
                </a:solidFill>
                <a:latin typeface="TimesNewRoman" charset="-18"/>
              </a:rPr>
              <a:t>M</a:t>
            </a:r>
            <a:r>
              <a:rPr lang="pl-PL" altLang="pl-PL" sz="2000" b="0" baseline="-25000">
                <a:solidFill>
                  <a:srgbClr val="231F20"/>
                </a:solidFill>
                <a:latin typeface="TimesNewRoman" charset="-18"/>
              </a:rPr>
              <a:t>xy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-300446" y="593964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Sygnał zmienia się z zależności od wskazań detektora umieszczonego wzdłuż osi „y”.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197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76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0"/>
            <a:ext cx="121919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Sygnał swobodnej precesji</a:t>
            </a:r>
          </a:p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l-PL" sz="3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Free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Induction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Decay, FID) 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1" y="1958975"/>
            <a:ext cx="121919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Sygnał stopniowo zanika, ale ma stałą częstotliwość</a:t>
            </a:r>
            <a:endParaRPr lang="pl-PL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30641" y="3410118"/>
            <a:ext cx="3419475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523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0"/>
            <a:ext cx="121919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Detekcja sygnału NMR – Transformacja </a:t>
            </a:r>
            <a:r>
              <a:rPr lang="pl-PL" sz="3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Fourier’a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-261257" y="1451088"/>
            <a:ext cx="121919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Sygnał NMR jest rejestrowany w domenie czasowej …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622662" y="4986487"/>
            <a:ext cx="121919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„Preferujemy” domenę częstotliwości …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57956" y="2175793"/>
            <a:ext cx="8372475" cy="2505075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-108857" y="5837411"/>
            <a:ext cx="121919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Sygnał  FID               Sygnał NMR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trzałka w prawo 8"/>
          <p:cNvSpPr/>
          <p:nvPr/>
        </p:nvSpPr>
        <p:spPr>
          <a:xfrm>
            <a:off x="5597434" y="5956674"/>
            <a:ext cx="779416" cy="2385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5765073" y="5587342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FT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77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64750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78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2776654"/>
            <a:ext cx="121919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Od czego zależy wartość sygnału FID?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067042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Elipsa 45"/>
          <p:cNvSpPr/>
          <p:nvPr/>
        </p:nvSpPr>
        <p:spPr>
          <a:xfrm>
            <a:off x="8860865" y="4113029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101496" y="19149"/>
            <a:ext cx="121919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Eksperyment teoretyczny 1/2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79</a:t>
            </a:fld>
            <a:endParaRPr lang="pl-PL"/>
          </a:p>
        </p:txBody>
      </p:sp>
      <p:sp>
        <p:nvSpPr>
          <p:cNvPr id="3" name="Elipsa 2"/>
          <p:cNvSpPr/>
          <p:nvPr/>
        </p:nvSpPr>
        <p:spPr>
          <a:xfrm>
            <a:off x="60713" y="1857748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Elipsa 6"/>
          <p:cNvSpPr/>
          <p:nvPr/>
        </p:nvSpPr>
        <p:spPr>
          <a:xfrm>
            <a:off x="1861609" y="1857747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Elipsa 7"/>
          <p:cNvSpPr/>
          <p:nvPr/>
        </p:nvSpPr>
        <p:spPr>
          <a:xfrm>
            <a:off x="3662505" y="1857747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Elipsa 8"/>
          <p:cNvSpPr/>
          <p:nvPr/>
        </p:nvSpPr>
        <p:spPr>
          <a:xfrm>
            <a:off x="5463401" y="1857746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Elipsa 9"/>
          <p:cNvSpPr/>
          <p:nvPr/>
        </p:nvSpPr>
        <p:spPr>
          <a:xfrm>
            <a:off x="8860865" y="1857745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Elipsa 10"/>
          <p:cNvSpPr/>
          <p:nvPr/>
        </p:nvSpPr>
        <p:spPr>
          <a:xfrm>
            <a:off x="10661761" y="1857744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 w górę 11"/>
          <p:cNvSpPr/>
          <p:nvPr/>
        </p:nvSpPr>
        <p:spPr>
          <a:xfrm>
            <a:off x="666020" y="1493745"/>
            <a:ext cx="257577" cy="58293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trzałka w górę 12"/>
          <p:cNvSpPr/>
          <p:nvPr/>
        </p:nvSpPr>
        <p:spPr>
          <a:xfrm>
            <a:off x="4279617" y="1688358"/>
            <a:ext cx="257577" cy="360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Strzałka w górę 13"/>
          <p:cNvSpPr/>
          <p:nvPr/>
        </p:nvSpPr>
        <p:spPr>
          <a:xfrm>
            <a:off x="6068708" y="1551629"/>
            <a:ext cx="257577" cy="511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trzałka w górę 14"/>
          <p:cNvSpPr/>
          <p:nvPr/>
        </p:nvSpPr>
        <p:spPr>
          <a:xfrm>
            <a:off x="9469904" y="1465419"/>
            <a:ext cx="257577" cy="58293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Strzałka w prawo 15"/>
          <p:cNvSpPr/>
          <p:nvPr/>
        </p:nvSpPr>
        <p:spPr>
          <a:xfrm>
            <a:off x="2575006" y="1991179"/>
            <a:ext cx="611950" cy="14329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trzałka w prawo 16"/>
          <p:cNvSpPr/>
          <p:nvPr/>
        </p:nvSpPr>
        <p:spPr>
          <a:xfrm>
            <a:off x="4412495" y="2004268"/>
            <a:ext cx="504000" cy="14329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Strzałka w prawo 17"/>
          <p:cNvSpPr/>
          <p:nvPr/>
        </p:nvSpPr>
        <p:spPr>
          <a:xfrm>
            <a:off x="11427288" y="2007949"/>
            <a:ext cx="611950" cy="14329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Strzałka w dół 19"/>
          <p:cNvSpPr/>
          <p:nvPr/>
        </p:nvSpPr>
        <p:spPr>
          <a:xfrm>
            <a:off x="10402755" y="626836"/>
            <a:ext cx="146518" cy="4061278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/>
          <p:cNvSpPr txBox="1"/>
          <p:nvPr/>
        </p:nvSpPr>
        <p:spPr>
          <a:xfrm>
            <a:off x="1987205" y="556166"/>
            <a:ext cx="12170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Impuls</a:t>
            </a:r>
          </a:p>
          <a:p>
            <a:pPr algn="ctr"/>
            <a:r>
              <a:rPr lang="pl-PL" sz="2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RF</a:t>
            </a:r>
            <a:r>
              <a:rPr lang="pl-PL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pl-PL" sz="2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90</a:t>
            </a:r>
            <a:r>
              <a:rPr lang="pl-PL" sz="2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endParaRPr lang="pl-PL" sz="28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pole tekstowe 21"/>
          <p:cNvSpPr txBox="1"/>
          <p:nvPr/>
        </p:nvSpPr>
        <p:spPr>
          <a:xfrm>
            <a:off x="10587706" y="501686"/>
            <a:ext cx="12170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Impuls</a:t>
            </a:r>
          </a:p>
          <a:p>
            <a:pPr algn="ctr"/>
            <a:r>
              <a:rPr lang="pl-PL" sz="2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RF </a:t>
            </a:r>
            <a:r>
              <a:rPr lang="pl-PL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90</a:t>
            </a:r>
            <a:r>
              <a:rPr lang="pl-PL" sz="2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endParaRPr lang="pl-PL" sz="28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Elipsa 22"/>
          <p:cNvSpPr/>
          <p:nvPr/>
        </p:nvSpPr>
        <p:spPr>
          <a:xfrm>
            <a:off x="38939" y="4129234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Elipsa 23"/>
          <p:cNvSpPr/>
          <p:nvPr/>
        </p:nvSpPr>
        <p:spPr>
          <a:xfrm>
            <a:off x="1839835" y="4129233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Elipsa 24"/>
          <p:cNvSpPr/>
          <p:nvPr/>
        </p:nvSpPr>
        <p:spPr>
          <a:xfrm>
            <a:off x="3640731" y="4129233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Elipsa 25"/>
          <p:cNvSpPr/>
          <p:nvPr/>
        </p:nvSpPr>
        <p:spPr>
          <a:xfrm>
            <a:off x="5441627" y="4129232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Elipsa 26"/>
          <p:cNvSpPr/>
          <p:nvPr/>
        </p:nvSpPr>
        <p:spPr>
          <a:xfrm>
            <a:off x="7166861" y="4139844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Elipsa 27"/>
          <p:cNvSpPr/>
          <p:nvPr/>
        </p:nvSpPr>
        <p:spPr>
          <a:xfrm>
            <a:off x="10639987" y="4129230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Strzałka w górę 28"/>
          <p:cNvSpPr/>
          <p:nvPr/>
        </p:nvSpPr>
        <p:spPr>
          <a:xfrm>
            <a:off x="644246" y="3765231"/>
            <a:ext cx="257577" cy="58293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Strzałka w górę 29"/>
          <p:cNvSpPr/>
          <p:nvPr/>
        </p:nvSpPr>
        <p:spPr>
          <a:xfrm>
            <a:off x="4257843" y="3959844"/>
            <a:ext cx="257577" cy="360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Strzałka w górę 30"/>
          <p:cNvSpPr/>
          <p:nvPr/>
        </p:nvSpPr>
        <p:spPr>
          <a:xfrm>
            <a:off x="6046934" y="3912847"/>
            <a:ext cx="257577" cy="432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Strzałka w prawo 31"/>
          <p:cNvSpPr/>
          <p:nvPr/>
        </p:nvSpPr>
        <p:spPr>
          <a:xfrm>
            <a:off x="2553232" y="4262665"/>
            <a:ext cx="611950" cy="14329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Strzałka w prawo 32"/>
          <p:cNvSpPr/>
          <p:nvPr/>
        </p:nvSpPr>
        <p:spPr>
          <a:xfrm>
            <a:off x="4390721" y="4275754"/>
            <a:ext cx="504000" cy="14329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Strzałka w prawo 33"/>
          <p:cNvSpPr/>
          <p:nvPr/>
        </p:nvSpPr>
        <p:spPr>
          <a:xfrm>
            <a:off x="11405514" y="4279435"/>
            <a:ext cx="611950" cy="14329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Strzałka w górę 34"/>
          <p:cNvSpPr/>
          <p:nvPr/>
        </p:nvSpPr>
        <p:spPr>
          <a:xfrm>
            <a:off x="9473533" y="3736905"/>
            <a:ext cx="257577" cy="58293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Strzałka w prawo 35"/>
          <p:cNvSpPr/>
          <p:nvPr/>
        </p:nvSpPr>
        <p:spPr>
          <a:xfrm>
            <a:off x="6169302" y="4262665"/>
            <a:ext cx="216000" cy="14329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Strzałka w dół 36"/>
          <p:cNvSpPr/>
          <p:nvPr/>
        </p:nvSpPr>
        <p:spPr>
          <a:xfrm>
            <a:off x="1659118" y="626836"/>
            <a:ext cx="146518" cy="4061278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ole tekstowe 37"/>
          <p:cNvSpPr txBox="1"/>
          <p:nvPr/>
        </p:nvSpPr>
        <p:spPr>
          <a:xfrm>
            <a:off x="194495" y="5431019"/>
            <a:ext cx="12811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Klatka 0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pole tekstowe 38"/>
          <p:cNvSpPr txBox="1"/>
          <p:nvPr/>
        </p:nvSpPr>
        <p:spPr>
          <a:xfrm>
            <a:off x="1999064" y="5417162"/>
            <a:ext cx="12811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Klatka 1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pole tekstowe 39"/>
          <p:cNvSpPr txBox="1"/>
          <p:nvPr/>
        </p:nvSpPr>
        <p:spPr>
          <a:xfrm>
            <a:off x="3905013" y="5417162"/>
            <a:ext cx="12811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Klatka 2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pole tekstowe 40"/>
          <p:cNvSpPr txBox="1"/>
          <p:nvPr/>
        </p:nvSpPr>
        <p:spPr>
          <a:xfrm>
            <a:off x="5600363" y="5417162"/>
            <a:ext cx="12811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Klatka 3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7319635" y="5431019"/>
            <a:ext cx="12811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Klatka 4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9014985" y="5431019"/>
            <a:ext cx="12811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Klatka 5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Strzałka w lewo i prawo 43"/>
          <p:cNvSpPr/>
          <p:nvPr/>
        </p:nvSpPr>
        <p:spPr>
          <a:xfrm>
            <a:off x="2079092" y="5127932"/>
            <a:ext cx="8323663" cy="155268"/>
          </a:xfrm>
          <a:prstGeom prst="leftRightArrow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5932027" y="4640308"/>
            <a:ext cx="1122423" cy="52322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pPr algn="ctr"/>
            <a:r>
              <a:rPr lang="pl-PL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</a:t>
            </a:r>
            <a:r>
              <a:rPr lang="pl-PL" sz="2800" b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</a:t>
            </a:r>
            <a:endParaRPr lang="pl-PL" sz="28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Elipsa 46"/>
          <p:cNvSpPr/>
          <p:nvPr/>
        </p:nvSpPr>
        <p:spPr>
          <a:xfrm>
            <a:off x="7198982" y="1843887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8" name="Strzałka w górę 47"/>
          <p:cNvSpPr/>
          <p:nvPr/>
        </p:nvSpPr>
        <p:spPr>
          <a:xfrm>
            <a:off x="7784864" y="1506480"/>
            <a:ext cx="257577" cy="504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Strzałka w górę 48"/>
          <p:cNvSpPr/>
          <p:nvPr/>
        </p:nvSpPr>
        <p:spPr>
          <a:xfrm>
            <a:off x="7814649" y="3838863"/>
            <a:ext cx="257577" cy="468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pole tekstowe 49"/>
          <p:cNvSpPr txBox="1"/>
          <p:nvPr/>
        </p:nvSpPr>
        <p:spPr>
          <a:xfrm>
            <a:off x="10616172" y="5405425"/>
            <a:ext cx="12811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Klatka 6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-1373" y="884392"/>
            <a:ext cx="154555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Tkanka A</a:t>
            </a:r>
            <a:endParaRPr lang="pl-PL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62249" y="3010777"/>
            <a:ext cx="154561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Tkanka B</a:t>
            </a:r>
            <a:endParaRPr lang="pl-PL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436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80</a:t>
            </a:fld>
            <a:endParaRPr lang="pl-PL"/>
          </a:p>
        </p:txBody>
      </p:sp>
      <p:sp>
        <p:nvSpPr>
          <p:cNvPr id="3" name="Elipsa 2"/>
          <p:cNvSpPr/>
          <p:nvPr/>
        </p:nvSpPr>
        <p:spPr>
          <a:xfrm>
            <a:off x="60713" y="1857748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Elipsa 6"/>
          <p:cNvSpPr/>
          <p:nvPr/>
        </p:nvSpPr>
        <p:spPr>
          <a:xfrm>
            <a:off x="1861609" y="1857747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Elipsa 7"/>
          <p:cNvSpPr/>
          <p:nvPr/>
        </p:nvSpPr>
        <p:spPr>
          <a:xfrm>
            <a:off x="3662505" y="1857747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Elipsa 8"/>
          <p:cNvSpPr/>
          <p:nvPr/>
        </p:nvSpPr>
        <p:spPr>
          <a:xfrm>
            <a:off x="5463401" y="1857746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Elipsa 10"/>
          <p:cNvSpPr/>
          <p:nvPr/>
        </p:nvSpPr>
        <p:spPr>
          <a:xfrm>
            <a:off x="8992615" y="1857744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 w górę 11"/>
          <p:cNvSpPr/>
          <p:nvPr/>
        </p:nvSpPr>
        <p:spPr>
          <a:xfrm>
            <a:off x="666020" y="1493745"/>
            <a:ext cx="257577" cy="58293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trzałka w górę 12"/>
          <p:cNvSpPr/>
          <p:nvPr/>
        </p:nvSpPr>
        <p:spPr>
          <a:xfrm>
            <a:off x="4279617" y="1688358"/>
            <a:ext cx="257577" cy="360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Strzałka w górę 13"/>
          <p:cNvSpPr/>
          <p:nvPr/>
        </p:nvSpPr>
        <p:spPr>
          <a:xfrm>
            <a:off x="6068708" y="1551629"/>
            <a:ext cx="257577" cy="511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Strzałka w prawo 15"/>
          <p:cNvSpPr/>
          <p:nvPr/>
        </p:nvSpPr>
        <p:spPr>
          <a:xfrm>
            <a:off x="2575006" y="1991179"/>
            <a:ext cx="611950" cy="14329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trzałka w prawo 16"/>
          <p:cNvSpPr/>
          <p:nvPr/>
        </p:nvSpPr>
        <p:spPr>
          <a:xfrm>
            <a:off x="4412495" y="2004268"/>
            <a:ext cx="504000" cy="14329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Strzałka w prawo 17"/>
          <p:cNvSpPr/>
          <p:nvPr/>
        </p:nvSpPr>
        <p:spPr>
          <a:xfrm>
            <a:off x="9758142" y="2007949"/>
            <a:ext cx="611950" cy="14329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Strzałka w dół 19"/>
          <p:cNvSpPr/>
          <p:nvPr/>
        </p:nvSpPr>
        <p:spPr>
          <a:xfrm>
            <a:off x="8705233" y="682249"/>
            <a:ext cx="146518" cy="4061278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Elipsa 22"/>
          <p:cNvSpPr/>
          <p:nvPr/>
        </p:nvSpPr>
        <p:spPr>
          <a:xfrm>
            <a:off x="38939" y="4129234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Elipsa 23"/>
          <p:cNvSpPr/>
          <p:nvPr/>
        </p:nvSpPr>
        <p:spPr>
          <a:xfrm>
            <a:off x="1839835" y="4129233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Elipsa 24"/>
          <p:cNvSpPr/>
          <p:nvPr/>
        </p:nvSpPr>
        <p:spPr>
          <a:xfrm>
            <a:off x="3640731" y="4129233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Elipsa 25"/>
          <p:cNvSpPr/>
          <p:nvPr/>
        </p:nvSpPr>
        <p:spPr>
          <a:xfrm>
            <a:off x="5441627" y="4129232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Elipsa 26"/>
          <p:cNvSpPr/>
          <p:nvPr/>
        </p:nvSpPr>
        <p:spPr>
          <a:xfrm>
            <a:off x="7166861" y="4139844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Elipsa 27"/>
          <p:cNvSpPr/>
          <p:nvPr/>
        </p:nvSpPr>
        <p:spPr>
          <a:xfrm>
            <a:off x="8970841" y="4129230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Strzałka w górę 28"/>
          <p:cNvSpPr/>
          <p:nvPr/>
        </p:nvSpPr>
        <p:spPr>
          <a:xfrm>
            <a:off x="644246" y="3765231"/>
            <a:ext cx="257577" cy="58293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Strzałka w górę 29"/>
          <p:cNvSpPr/>
          <p:nvPr/>
        </p:nvSpPr>
        <p:spPr>
          <a:xfrm>
            <a:off x="4257843" y="3959844"/>
            <a:ext cx="257577" cy="360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Strzałka w górę 30"/>
          <p:cNvSpPr/>
          <p:nvPr/>
        </p:nvSpPr>
        <p:spPr>
          <a:xfrm>
            <a:off x="6046934" y="3912847"/>
            <a:ext cx="257577" cy="432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Strzałka w prawo 31"/>
          <p:cNvSpPr/>
          <p:nvPr/>
        </p:nvSpPr>
        <p:spPr>
          <a:xfrm>
            <a:off x="2553232" y="4262665"/>
            <a:ext cx="611950" cy="14329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Strzałka w prawo 32"/>
          <p:cNvSpPr/>
          <p:nvPr/>
        </p:nvSpPr>
        <p:spPr>
          <a:xfrm>
            <a:off x="4390721" y="4275754"/>
            <a:ext cx="504000" cy="14329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Strzałka w prawo 33"/>
          <p:cNvSpPr/>
          <p:nvPr/>
        </p:nvSpPr>
        <p:spPr>
          <a:xfrm>
            <a:off x="9736368" y="4279435"/>
            <a:ext cx="504000" cy="14329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Strzałka w prawo 35"/>
          <p:cNvSpPr/>
          <p:nvPr/>
        </p:nvSpPr>
        <p:spPr>
          <a:xfrm>
            <a:off x="6169302" y="4262665"/>
            <a:ext cx="216000" cy="14329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Strzałka w dół 36"/>
          <p:cNvSpPr/>
          <p:nvPr/>
        </p:nvSpPr>
        <p:spPr>
          <a:xfrm>
            <a:off x="1659118" y="626836"/>
            <a:ext cx="146518" cy="4061278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ole tekstowe 37"/>
          <p:cNvSpPr txBox="1"/>
          <p:nvPr/>
        </p:nvSpPr>
        <p:spPr>
          <a:xfrm>
            <a:off x="249779" y="5431019"/>
            <a:ext cx="12811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Klatka 0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pole tekstowe 38"/>
          <p:cNvSpPr txBox="1"/>
          <p:nvPr/>
        </p:nvSpPr>
        <p:spPr>
          <a:xfrm>
            <a:off x="2075815" y="5433695"/>
            <a:ext cx="12811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Klatka 1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pole tekstowe 39"/>
          <p:cNvSpPr txBox="1"/>
          <p:nvPr/>
        </p:nvSpPr>
        <p:spPr>
          <a:xfrm>
            <a:off x="3901851" y="5431019"/>
            <a:ext cx="12811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Klatka 2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pole tekstowe 40"/>
          <p:cNvSpPr txBox="1"/>
          <p:nvPr/>
        </p:nvSpPr>
        <p:spPr>
          <a:xfrm>
            <a:off x="5636742" y="5431019"/>
            <a:ext cx="12811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Klatka 3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pole tekstowe 41"/>
          <p:cNvSpPr txBox="1"/>
          <p:nvPr/>
        </p:nvSpPr>
        <p:spPr>
          <a:xfrm>
            <a:off x="7399522" y="5412590"/>
            <a:ext cx="12811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Klatka 4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pole tekstowe 42"/>
          <p:cNvSpPr txBox="1"/>
          <p:nvPr/>
        </p:nvSpPr>
        <p:spPr>
          <a:xfrm>
            <a:off x="9225558" y="5412590"/>
            <a:ext cx="12811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Klatka 5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Strzałka w lewo i prawo 43"/>
          <p:cNvSpPr/>
          <p:nvPr/>
        </p:nvSpPr>
        <p:spPr>
          <a:xfrm>
            <a:off x="2079092" y="5127932"/>
            <a:ext cx="6772659" cy="155026"/>
          </a:xfrm>
          <a:prstGeom prst="leftRightArrow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pole tekstowe 44"/>
          <p:cNvSpPr txBox="1"/>
          <p:nvPr/>
        </p:nvSpPr>
        <p:spPr>
          <a:xfrm>
            <a:off x="4763469" y="4618571"/>
            <a:ext cx="1215397" cy="52322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pPr algn="ctr"/>
            <a:r>
              <a:rPr lang="pl-PL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</a:t>
            </a:r>
            <a:r>
              <a:rPr lang="pl-PL" sz="2800" b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short</a:t>
            </a:r>
            <a:endParaRPr lang="pl-PL" sz="28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Elipsa 46"/>
          <p:cNvSpPr/>
          <p:nvPr/>
        </p:nvSpPr>
        <p:spPr>
          <a:xfrm>
            <a:off x="7198982" y="1843887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8" name="Strzałka w górę 47"/>
          <p:cNvSpPr/>
          <p:nvPr/>
        </p:nvSpPr>
        <p:spPr>
          <a:xfrm>
            <a:off x="7784864" y="1506480"/>
            <a:ext cx="257577" cy="504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Strzałka w górę 48"/>
          <p:cNvSpPr/>
          <p:nvPr/>
        </p:nvSpPr>
        <p:spPr>
          <a:xfrm>
            <a:off x="7814649" y="3838863"/>
            <a:ext cx="257577" cy="468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pole tekstowe 45"/>
          <p:cNvSpPr txBox="1"/>
          <p:nvPr/>
        </p:nvSpPr>
        <p:spPr>
          <a:xfrm>
            <a:off x="101496" y="19149"/>
            <a:ext cx="121919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Eksperyment teoretyczny 2/2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pole tekstowe 49"/>
          <p:cNvSpPr txBox="1"/>
          <p:nvPr/>
        </p:nvSpPr>
        <p:spPr>
          <a:xfrm>
            <a:off x="1932657" y="676782"/>
            <a:ext cx="12170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Impuls</a:t>
            </a:r>
          </a:p>
          <a:p>
            <a:pPr algn="ctr"/>
            <a:r>
              <a:rPr lang="pl-PL" sz="2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RF </a:t>
            </a:r>
            <a:r>
              <a:rPr lang="pl-PL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90</a:t>
            </a:r>
            <a:r>
              <a:rPr lang="pl-PL" sz="2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endParaRPr lang="pl-PL" sz="28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9023368" y="608965"/>
            <a:ext cx="12170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Impuls</a:t>
            </a:r>
          </a:p>
          <a:p>
            <a:pPr algn="ctr"/>
            <a:r>
              <a:rPr lang="pl-PL" sz="2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RF </a:t>
            </a:r>
            <a:r>
              <a:rPr lang="pl-PL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90</a:t>
            </a:r>
            <a:r>
              <a:rPr lang="pl-PL" sz="2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endParaRPr lang="pl-PL" sz="28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-1373" y="884392"/>
            <a:ext cx="154555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Tkanka A</a:t>
            </a:r>
            <a:endParaRPr lang="pl-PL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62249" y="3010777"/>
            <a:ext cx="154561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Tkanka B</a:t>
            </a:r>
            <a:endParaRPr lang="pl-PL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129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81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1964681"/>
            <a:ext cx="12192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Różna intensywność sygnału w tym doświadczeniu </a:t>
            </a:r>
          </a:p>
          <a:p>
            <a:pPr algn="ctr"/>
            <a:r>
              <a:rPr lang="pl-PL" sz="33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zależy od różnic w magnetyzacji podłużnej </a:t>
            </a:r>
          </a:p>
          <a:p>
            <a:pPr algn="ctr"/>
            <a:r>
              <a:rPr lang="pl-PL" sz="33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tj. od różnic w T</a:t>
            </a:r>
            <a:r>
              <a:rPr lang="pl-PL" sz="3300" baseline="-25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sz="33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między tkankami.</a:t>
            </a:r>
          </a:p>
          <a:p>
            <a:pPr algn="ctr"/>
            <a:endParaRPr lang="pl-PL" sz="3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Powstały obraz nazywamy </a:t>
            </a:r>
            <a:r>
              <a:rPr lang="pl-PL" sz="33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obrazem zależnym od T</a:t>
            </a:r>
            <a:r>
              <a:rPr lang="pl-PL" sz="3300" b="1" u="sng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pl-PL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(ang. T</a:t>
            </a:r>
            <a:r>
              <a:rPr lang="pl-PL" sz="33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pl-PL" sz="3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weighted</a:t>
            </a:r>
            <a:r>
              <a:rPr lang="pl-PL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image)</a:t>
            </a:r>
            <a:endParaRPr lang="pl-PL" sz="3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1" y="599012"/>
            <a:ext cx="121919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Wniosek 1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182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82</a:t>
            </a:fld>
            <a:endParaRPr lang="pl-PL"/>
          </a:p>
        </p:txBody>
      </p:sp>
      <p:sp>
        <p:nvSpPr>
          <p:cNvPr id="5" name="pole tekstowe 5"/>
          <p:cNvSpPr txBox="1"/>
          <p:nvPr/>
        </p:nvSpPr>
        <p:spPr>
          <a:xfrm>
            <a:off x="0" y="1664036"/>
            <a:ext cx="1219199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Jeżeli zastosujemy nie jeden, lecz kilka następujących po sobie impulsów RF – mówimy wówczas o tzw. </a:t>
            </a:r>
            <a:r>
              <a:rPr lang="pl-PL" sz="33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sekwencji impulsów</a:t>
            </a:r>
            <a:r>
              <a:rPr lang="pl-PL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pl-PL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Ponieważ można stosować różne impulsy i różne odstępy czasowe między nimi, dlatego liczba możliwych sekwencji jest bardzo duża. </a:t>
            </a:r>
            <a:endParaRPr lang="pl-PL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4"/>
          <p:cNvSpPr txBox="1"/>
          <p:nvPr/>
        </p:nvSpPr>
        <p:spPr>
          <a:xfrm>
            <a:off x="1" y="599012"/>
            <a:ext cx="121919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Wniosek 2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142412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83</a:t>
            </a:fld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0" y="1664036"/>
            <a:ext cx="1219199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u="sng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Sekwencja impulsów </a:t>
            </a:r>
          </a:p>
          <a:p>
            <a:pPr algn="ctr"/>
            <a:r>
              <a:rPr lang="pl-PL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określa </a:t>
            </a:r>
          </a:p>
          <a:p>
            <a:pPr algn="ctr"/>
            <a:r>
              <a:rPr lang="pl-PL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rodzaj sygnału otrzymanego z tkanki</a:t>
            </a:r>
          </a:p>
          <a:p>
            <a:pPr algn="ctr"/>
            <a:r>
              <a:rPr lang="pl-PL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(uwydatnia pewne cechy tkanek, </a:t>
            </a:r>
          </a:p>
          <a:p>
            <a:pPr algn="ctr"/>
            <a:r>
              <a:rPr lang="pl-PL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l-PL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tóre w mniejszym lub większym stopniu</a:t>
            </a:r>
          </a:p>
          <a:p>
            <a:pPr algn="ctr"/>
            <a:r>
              <a:rPr lang="pl-PL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pl-PL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ędą zaznaczone na uzyskanym obrazie).</a:t>
            </a:r>
            <a:endParaRPr lang="pl-PL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" y="599012"/>
            <a:ext cx="121919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Wniosek 3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191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84</a:t>
            </a:fld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0" y="36201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Czas repetycji (TR –ang. Time to </a:t>
            </a:r>
            <a:r>
              <a:rPr lang="pl-PL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repeat</a:t>
            </a:r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997529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Odstęp czasowy między kolejnymi impulsami</a:t>
            </a:r>
            <a:endParaRPr lang="pl-P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2916044" y="3633041"/>
            <a:ext cx="63599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 do 500 ms (krótki)</a:t>
            </a:r>
          </a:p>
          <a:p>
            <a:endParaRPr lang="pl-P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 powyżej 1500 ms (długi)</a:t>
            </a:r>
            <a:endParaRPr lang="pl-PL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432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85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-122663" y="2093276"/>
            <a:ext cx="121919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Czy istnieje zależność sygnału NMR od T</a:t>
            </a:r>
            <a:r>
              <a:rPr lang="pl-PL" sz="3300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190303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Elipsa 39"/>
          <p:cNvSpPr/>
          <p:nvPr/>
        </p:nvSpPr>
        <p:spPr>
          <a:xfrm>
            <a:off x="8486882" y="2814152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0" y="0"/>
            <a:ext cx="121919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Eksperyment teoretyczny 1/2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86</a:t>
            </a:fld>
            <a:endParaRPr lang="pl-PL"/>
          </a:p>
        </p:txBody>
      </p:sp>
      <p:sp>
        <p:nvSpPr>
          <p:cNvPr id="7" name="Elipsa 6"/>
          <p:cNvSpPr/>
          <p:nvPr/>
        </p:nvSpPr>
        <p:spPr>
          <a:xfrm>
            <a:off x="1242562" y="2728386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8" name="Łącznik prosty ze strzałką 7"/>
          <p:cNvCxnSpPr>
            <a:endCxn id="7" idx="7"/>
          </p:cNvCxnSpPr>
          <p:nvPr/>
        </p:nvCxnSpPr>
        <p:spPr>
          <a:xfrm flipV="1">
            <a:off x="1976658" y="2792512"/>
            <a:ext cx="519084" cy="154814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/>
          <p:cNvCxnSpPr>
            <a:endCxn id="7" idx="6"/>
          </p:cNvCxnSpPr>
          <p:nvPr/>
        </p:nvCxnSpPr>
        <p:spPr>
          <a:xfrm>
            <a:off x="1976658" y="2947326"/>
            <a:ext cx="734096" cy="1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/>
          <p:nvPr/>
        </p:nvCxnSpPr>
        <p:spPr>
          <a:xfrm flipV="1">
            <a:off x="1896801" y="2869226"/>
            <a:ext cx="741960" cy="86166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ipsa 14"/>
          <p:cNvSpPr/>
          <p:nvPr/>
        </p:nvSpPr>
        <p:spPr>
          <a:xfrm>
            <a:off x="2894080" y="2728386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6" name="Łącznik prosty ze strzałką 15"/>
          <p:cNvCxnSpPr>
            <a:endCxn id="15" idx="7"/>
          </p:cNvCxnSpPr>
          <p:nvPr/>
        </p:nvCxnSpPr>
        <p:spPr>
          <a:xfrm flipV="1">
            <a:off x="3628176" y="2792512"/>
            <a:ext cx="519084" cy="154814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/>
          <p:cNvCxnSpPr/>
          <p:nvPr/>
        </p:nvCxnSpPr>
        <p:spPr>
          <a:xfrm flipV="1">
            <a:off x="3628176" y="2760449"/>
            <a:ext cx="307240" cy="186877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/>
          <p:cNvCxnSpPr/>
          <p:nvPr/>
        </p:nvCxnSpPr>
        <p:spPr>
          <a:xfrm flipV="1">
            <a:off x="3628176" y="2840317"/>
            <a:ext cx="658693" cy="107010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ipsa 19"/>
          <p:cNvSpPr/>
          <p:nvPr/>
        </p:nvSpPr>
        <p:spPr>
          <a:xfrm>
            <a:off x="4545598" y="2750436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21" name="Łącznik prosty ze strzałką 20"/>
          <p:cNvCxnSpPr>
            <a:endCxn id="20" idx="0"/>
          </p:cNvCxnSpPr>
          <p:nvPr/>
        </p:nvCxnSpPr>
        <p:spPr>
          <a:xfrm flipV="1">
            <a:off x="5279694" y="2750436"/>
            <a:ext cx="0" cy="218940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/>
          <p:cNvCxnSpPr/>
          <p:nvPr/>
        </p:nvCxnSpPr>
        <p:spPr>
          <a:xfrm flipV="1">
            <a:off x="5279694" y="2782499"/>
            <a:ext cx="307240" cy="186877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ze strzałką 22"/>
          <p:cNvCxnSpPr/>
          <p:nvPr/>
        </p:nvCxnSpPr>
        <p:spPr>
          <a:xfrm flipV="1">
            <a:off x="5279694" y="2760449"/>
            <a:ext cx="148620" cy="208928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trzałka zakrzywiona w górę 25"/>
          <p:cNvSpPr/>
          <p:nvPr/>
        </p:nvSpPr>
        <p:spPr>
          <a:xfrm rot="10800000">
            <a:off x="4918241" y="2376946"/>
            <a:ext cx="895739" cy="186612"/>
          </a:xfrm>
          <a:prstGeom prst="curvedUpArrow">
            <a:avLst/>
          </a:prstGeom>
          <a:ln>
            <a:headEnd w="lg" len="lg"/>
            <a:tailEnd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27" name="Strzałka zakrzywiona w górę 26"/>
          <p:cNvSpPr/>
          <p:nvPr/>
        </p:nvSpPr>
        <p:spPr>
          <a:xfrm rot="10800000">
            <a:off x="3333926" y="2349477"/>
            <a:ext cx="895739" cy="18661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28" name="Strzałka zakrzywiona w górę 27"/>
          <p:cNvSpPr/>
          <p:nvPr/>
        </p:nvSpPr>
        <p:spPr>
          <a:xfrm rot="10800000">
            <a:off x="1528788" y="2218090"/>
            <a:ext cx="895739" cy="18661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29" name="Strzałka w dół 28"/>
          <p:cNvSpPr/>
          <p:nvPr/>
        </p:nvSpPr>
        <p:spPr>
          <a:xfrm>
            <a:off x="6393140" y="2193300"/>
            <a:ext cx="138550" cy="3025656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Elipsa 32"/>
          <p:cNvSpPr/>
          <p:nvPr/>
        </p:nvSpPr>
        <p:spPr>
          <a:xfrm>
            <a:off x="6893255" y="2792512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34" name="Łącznik prosty ze strzałką 33"/>
          <p:cNvCxnSpPr/>
          <p:nvPr/>
        </p:nvCxnSpPr>
        <p:spPr>
          <a:xfrm flipV="1">
            <a:off x="7627351" y="2824575"/>
            <a:ext cx="307240" cy="186877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 flipV="1">
            <a:off x="7627351" y="2802525"/>
            <a:ext cx="148620" cy="208928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Łącznik prosty ze strzałką 35"/>
          <p:cNvCxnSpPr/>
          <p:nvPr/>
        </p:nvCxnSpPr>
        <p:spPr>
          <a:xfrm flipV="1">
            <a:off x="7627351" y="2782499"/>
            <a:ext cx="0" cy="218940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prosty ze strzałką 36"/>
          <p:cNvCxnSpPr/>
          <p:nvPr/>
        </p:nvCxnSpPr>
        <p:spPr>
          <a:xfrm flipV="1">
            <a:off x="9220978" y="2891849"/>
            <a:ext cx="519084" cy="154814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Łącznik prosty ze strzałką 37"/>
          <p:cNvCxnSpPr/>
          <p:nvPr/>
        </p:nvCxnSpPr>
        <p:spPr>
          <a:xfrm flipV="1">
            <a:off x="9220978" y="2859786"/>
            <a:ext cx="307240" cy="186877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ze strzałką 38"/>
          <p:cNvCxnSpPr/>
          <p:nvPr/>
        </p:nvCxnSpPr>
        <p:spPr>
          <a:xfrm flipV="1">
            <a:off x="9220978" y="2939654"/>
            <a:ext cx="658693" cy="107010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Elipsa 40"/>
          <p:cNvSpPr/>
          <p:nvPr/>
        </p:nvSpPr>
        <p:spPr>
          <a:xfrm>
            <a:off x="10022590" y="2843461"/>
            <a:ext cx="1468192" cy="437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2" name="Łącznik prosty ze strzałką 41"/>
          <p:cNvCxnSpPr>
            <a:endCxn id="41" idx="7"/>
          </p:cNvCxnSpPr>
          <p:nvPr/>
        </p:nvCxnSpPr>
        <p:spPr>
          <a:xfrm flipV="1">
            <a:off x="10756686" y="2907587"/>
            <a:ext cx="519084" cy="154814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>
            <a:endCxn id="41" idx="6"/>
          </p:cNvCxnSpPr>
          <p:nvPr/>
        </p:nvCxnSpPr>
        <p:spPr>
          <a:xfrm>
            <a:off x="10756686" y="3062401"/>
            <a:ext cx="734096" cy="1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/>
          <p:cNvCxnSpPr/>
          <p:nvPr/>
        </p:nvCxnSpPr>
        <p:spPr>
          <a:xfrm flipV="1">
            <a:off x="10756686" y="2955392"/>
            <a:ext cx="658693" cy="107010"/>
          </a:xfrm>
          <a:prstGeom prst="straightConnector1">
            <a:avLst/>
          </a:prstGeom>
          <a:ln>
            <a:solidFill>
              <a:srgbClr val="FF66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trzałka zakrzywiona w górę 44"/>
          <p:cNvSpPr/>
          <p:nvPr/>
        </p:nvSpPr>
        <p:spPr>
          <a:xfrm>
            <a:off x="7265897" y="3429000"/>
            <a:ext cx="895739" cy="186612"/>
          </a:xfrm>
          <a:prstGeom prst="curvedUpArrow">
            <a:avLst/>
          </a:prstGeom>
          <a:ln>
            <a:headEnd w="lg" len="lg"/>
            <a:tailEnd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46" name="Strzałka zakrzywiona w górę 45"/>
          <p:cNvSpPr/>
          <p:nvPr/>
        </p:nvSpPr>
        <p:spPr>
          <a:xfrm>
            <a:off x="8844323" y="3438382"/>
            <a:ext cx="895739" cy="186612"/>
          </a:xfrm>
          <a:prstGeom prst="curvedUpArrow">
            <a:avLst/>
          </a:prstGeom>
          <a:ln>
            <a:headEnd w="lg" len="lg"/>
            <a:tailEnd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47" name="Strzałka zakrzywiona w górę 46"/>
          <p:cNvSpPr/>
          <p:nvPr/>
        </p:nvSpPr>
        <p:spPr>
          <a:xfrm>
            <a:off x="10380031" y="3506974"/>
            <a:ext cx="895739" cy="186612"/>
          </a:xfrm>
          <a:prstGeom prst="curvedUpArrow">
            <a:avLst/>
          </a:prstGeom>
          <a:ln>
            <a:headEnd w="lg" len="lg"/>
            <a:tailEnd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48" name="Strzałka w lewo i prawo 47"/>
          <p:cNvSpPr/>
          <p:nvPr/>
        </p:nvSpPr>
        <p:spPr>
          <a:xfrm>
            <a:off x="922578" y="4060966"/>
            <a:ext cx="5541596" cy="289090"/>
          </a:xfrm>
          <a:prstGeom prst="leftRightArrow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ole tekstowe 48"/>
          <p:cNvSpPr txBox="1"/>
          <p:nvPr/>
        </p:nvSpPr>
        <p:spPr>
          <a:xfrm>
            <a:off x="3213806" y="3546383"/>
            <a:ext cx="1309447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TE/2</a:t>
            </a:r>
            <a:endParaRPr lang="pl-PL" sz="28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297140" y="5829031"/>
            <a:ext cx="121919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 – czas echa (and. Time to echo) 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pole tekstowe 51"/>
          <p:cNvSpPr txBox="1"/>
          <p:nvPr/>
        </p:nvSpPr>
        <p:spPr>
          <a:xfrm>
            <a:off x="489754" y="733185"/>
            <a:ext cx="12601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Impuls</a:t>
            </a:r>
          </a:p>
          <a:p>
            <a:pPr algn="ctr"/>
            <a:r>
              <a:rPr lang="pl-PL" sz="2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RF 90</a:t>
            </a:r>
            <a:r>
              <a:rPr lang="pl-PL" sz="2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endParaRPr lang="pl-PL" sz="28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pole tekstowe 52"/>
          <p:cNvSpPr txBox="1"/>
          <p:nvPr/>
        </p:nvSpPr>
        <p:spPr>
          <a:xfrm>
            <a:off x="5900779" y="726274"/>
            <a:ext cx="13965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Impuls</a:t>
            </a:r>
          </a:p>
          <a:p>
            <a:pPr algn="ctr"/>
            <a:r>
              <a:rPr lang="pl-PL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RF 180</a:t>
            </a:r>
            <a:r>
              <a:rPr lang="pl-PL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endParaRPr lang="pl-PL" sz="28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Strzałka w dół 53"/>
          <p:cNvSpPr/>
          <p:nvPr/>
        </p:nvSpPr>
        <p:spPr>
          <a:xfrm>
            <a:off x="784028" y="2193300"/>
            <a:ext cx="138550" cy="3025656"/>
          </a:xfrm>
          <a:prstGeom prst="down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35800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0627" y="798129"/>
            <a:ext cx="8620125" cy="582930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0" y="27284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Sekwencja echa spinowego (SE)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87</a:t>
            </a:fld>
            <a:endParaRPr lang="pl-PL"/>
          </a:p>
        </p:txBody>
      </p:sp>
      <p:sp>
        <p:nvSpPr>
          <p:cNvPr id="3" name="Prostokąt 2"/>
          <p:cNvSpPr/>
          <p:nvPr/>
        </p:nvSpPr>
        <p:spPr>
          <a:xfrm>
            <a:off x="6747641" y="3941379"/>
            <a:ext cx="2648607" cy="5833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01113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88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-160421" y="200049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Jakie czasy TR i TE uznajemy za „krótkie” lub „długie”?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1871579" y="2465761"/>
          <a:ext cx="8127999" cy="1645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endParaRPr lang="pl-PL" sz="3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3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długi</a:t>
                      </a:r>
                      <a:endParaRPr lang="pl-PL" sz="3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3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krótki</a:t>
                      </a:r>
                      <a:endParaRPr lang="pl-PL" sz="3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3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</a:t>
                      </a:r>
                      <a:endParaRPr lang="pl-PL" sz="3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3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 ms</a:t>
                      </a:r>
                      <a:endParaRPr lang="pl-PL" sz="3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3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500 ms</a:t>
                      </a:r>
                      <a:endParaRPr lang="pl-PL" sz="3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3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</a:t>
                      </a:r>
                      <a:endParaRPr lang="pl-PL" sz="3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3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ms</a:t>
                      </a:r>
                      <a:endParaRPr lang="pl-PL" sz="3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3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ms</a:t>
                      </a:r>
                      <a:endParaRPr lang="pl-PL" sz="3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8441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Składowa poprzeczna magnetyzacji wypadkowej może indukować mierzalny sygnał w odbiorniku (antenie)</a:t>
            </a:r>
          </a:p>
          <a:p>
            <a:pPr marL="514350" indent="-514350">
              <a:buAutoNum type="arabicPeriod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Natychmiast po impulsie RF rozpoczyna się relaksacja; magnetyzacja poprzeczna stopniowo zanika a podłużna ulega „odtworzeniu”.</a:t>
            </a:r>
          </a:p>
          <a:p>
            <a:pPr marL="514350" indent="-514350">
              <a:buAutoNum type="arabicPeriod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Wypadkowy wektor magnetyczny powraca do wyjściowego zwrotu podłużnego, sygnał zanika. </a:t>
            </a: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89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Czas na przerwę i krótkie podsumowanie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392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3188" y="1087688"/>
            <a:ext cx="10900611" cy="4351338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obraz tkanek w MRI mają wpływ liczne parametry, </a:t>
            </a:r>
            <a:b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tj. T</a:t>
            </a:r>
            <a:r>
              <a:rPr lang="pl-PL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pl-PL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gęstość protonowa, sekwencja impulsów.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Obrazy 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zależne: krótkie TR, krótkie TE.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Obrazy 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zależne: długie </a:t>
            </a: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TR, 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długie </a:t>
            </a: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Obrazy 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PD</a:t>
            </a:r>
            <a:r>
              <a:rPr lang="pl-PL" sz="3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zależne</a:t>
            </a: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długie </a:t>
            </a:r>
            <a:r>
              <a:rPr lang="pl-PL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TR, krótkie TE</a:t>
            </a:r>
          </a:p>
          <a:p>
            <a:pPr marL="0" indent="0">
              <a:buNone/>
            </a:pPr>
            <a:endParaRPr lang="pl-PL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90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Czas na przerwę i krótkie podsumowanie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430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3188" y="1087688"/>
            <a:ext cx="10900611" cy="4351338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Sekwencja echa spinowego składa się z impulsów 90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 180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,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 impulsie 90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protony tracą zgodność fazy z powodu wewnętrznej i zewnętrznej niejednorodności pola magnetycznego,</a:t>
            </a:r>
          </a:p>
          <a:p>
            <a:pPr marL="514350" indent="-514350"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Impuls 180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ponownie synchronizuje ruch protonów, czego wynikiem jest silniejszy sygnał (tzw. echo spinowe),</a:t>
            </a:r>
          </a:p>
          <a:p>
            <a:pPr marL="514350" indent="-514350"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Impuls 180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 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służy od „neutralizacji” niejednorodności </a:t>
            </a:r>
            <a:r>
              <a:rPr lang="pl-PL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zewnętrznego pola magnetycznego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514350" indent="-514350">
              <a:buAutoNum type="arabicPeriod"/>
            </a:pP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Sygnał zmniejsza się od echa do echa przy wielokrotnych powtórzeniach impulsów 180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pl-PL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co wynika z pkt.4.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91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Czas na przerwę i krótkie podsumowanie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864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-160422" y="444379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Sekwencje impulsów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152400" y="1928970"/>
            <a:ext cx="12192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71700" lvl="4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Sekwencja częściowego nasycenia (</a:t>
            </a:r>
            <a:r>
              <a:rPr lang="pl-PL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Partial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Saturation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,PS)</a:t>
            </a:r>
          </a:p>
          <a:p>
            <a:pPr marL="2171700" lvl="4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Sekwencja regeneracji nasycenia (</a:t>
            </a:r>
            <a:r>
              <a:rPr lang="pl-PL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Saturation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Recovery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SR)</a:t>
            </a:r>
          </a:p>
          <a:p>
            <a:pPr marL="2171700" lvl="4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Sekwencja odwrócenia regeneracji (</a:t>
            </a:r>
            <a:r>
              <a:rPr lang="pl-PL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Inversion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Recovery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IR)</a:t>
            </a:r>
          </a:p>
          <a:p>
            <a:pPr marL="2171700" lvl="4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Sekwencja echa spinowego (Spin Echo, SE)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92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39395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67417" y="1326603"/>
            <a:ext cx="7762875" cy="527685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0" y="27284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Tworzenie kontrastu tkankowego przez różnice w czasie</a:t>
            </a:r>
          </a:p>
          <a:p>
            <a:pPr algn="ctr"/>
            <a:r>
              <a:rPr lang="pl-PL" sz="3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elaksacji T</a:t>
            </a:r>
            <a:r>
              <a:rPr lang="pl-PL" sz="3300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w sekwencji „</a:t>
            </a:r>
            <a:r>
              <a:rPr lang="pl-PL" sz="3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partial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saturation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 (PS)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pole tekstowe 6"/>
              <p:cNvSpPr txBox="1"/>
              <p:nvPr/>
            </p:nvSpPr>
            <p:spPr>
              <a:xfrm>
                <a:off x="9243786" y="1700216"/>
                <a:ext cx="2187843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𝑅𝐹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      90°−</m:t>
                      </m:r>
                      <m:r>
                        <a:rPr lang="pl-P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𝑇𝑅</m:t>
                      </m:r>
                      <m:r>
                        <a:rPr lang="pl-P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−90°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>
          <p:sp>
            <p:nvSpPr>
              <p:cNvPr id="7" name="pole tekstow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3786" y="1700216"/>
                <a:ext cx="2187843" cy="276999"/>
              </a:xfrm>
              <a:prstGeom prst="rect">
                <a:avLst/>
              </a:prstGeom>
              <a:blipFill rotWithShape="0">
                <a:blip r:embed="rId4" cstate="print"/>
                <a:stretch>
                  <a:fillRect l="-1950" r="-2228" b="-666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pole tekstowe 7"/>
          <p:cNvSpPr txBox="1"/>
          <p:nvPr/>
        </p:nvSpPr>
        <p:spPr>
          <a:xfrm>
            <a:off x="5139559" y="6481114"/>
            <a:ext cx="6905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 – czas repetycji </a:t>
            </a:r>
            <a:endParaRPr lang="pl-PL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7988440" y="2381459"/>
            <a:ext cx="1708219" cy="452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93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7916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1635" y="932587"/>
            <a:ext cx="8848725" cy="558165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0" y="27284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Tworzenie kontrastu tkankowego przez różnice w czasie</a:t>
            </a:r>
          </a:p>
          <a:p>
            <a:pPr algn="ctr"/>
            <a:r>
              <a:rPr lang="pl-PL" sz="3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elaksacji T</a:t>
            </a:r>
            <a:r>
              <a:rPr lang="pl-PL" sz="3300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w sekwencji „</a:t>
            </a:r>
            <a:r>
              <a:rPr lang="pl-PL" sz="3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inversion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recovery</a:t>
            </a:r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 (IR)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pole tekstowe 6"/>
              <p:cNvSpPr txBox="1"/>
              <p:nvPr/>
            </p:nvSpPr>
            <p:spPr>
              <a:xfrm>
                <a:off x="9243786" y="1700216"/>
                <a:ext cx="2257349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𝑅𝐹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      180°−</m:t>
                      </m:r>
                      <m:r>
                        <a:rPr lang="pl-P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𝑇𝐼</m:t>
                      </m:r>
                      <m:r>
                        <a:rPr lang="pl-P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−90°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>
          <p:sp>
            <p:nvSpPr>
              <p:cNvPr id="7" name="pole tekstow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3786" y="1700216"/>
                <a:ext cx="2257349" cy="276999"/>
              </a:xfrm>
              <a:prstGeom prst="rect">
                <a:avLst/>
              </a:prstGeom>
              <a:blipFill rotWithShape="0">
                <a:blip r:embed="rId4" cstate="print"/>
                <a:stretch>
                  <a:fillRect l="-1887" r="-1887" b="-666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Prostokąt 7"/>
          <p:cNvSpPr/>
          <p:nvPr/>
        </p:nvSpPr>
        <p:spPr>
          <a:xfrm>
            <a:off x="7157545" y="5717628"/>
            <a:ext cx="3005958" cy="5150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94</a:t>
            </a:fld>
            <a:endParaRPr lang="pl-PL"/>
          </a:p>
        </p:txBody>
      </p:sp>
      <p:sp>
        <p:nvSpPr>
          <p:cNvPr id="9" name="pole tekstowe 8"/>
          <p:cNvSpPr txBox="1"/>
          <p:nvPr/>
        </p:nvSpPr>
        <p:spPr>
          <a:xfrm>
            <a:off x="5139559" y="6481114"/>
            <a:ext cx="6905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 – czas inwersji (odwrócenia)  (ang. Time to </a:t>
            </a:r>
            <a:r>
              <a:rPr lang="pl-PL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inversion</a:t>
            </a:r>
            <a:r>
              <a:rPr lang="pl-PL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l-PL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377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2612" y="928687"/>
            <a:ext cx="8486775" cy="5000625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0" y="27284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Sekwencja echa spinowego (SE)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95</a:t>
            </a:fld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pole tekstowe 6"/>
              <p:cNvSpPr txBox="1"/>
              <p:nvPr/>
            </p:nvSpPr>
            <p:spPr>
              <a:xfrm>
                <a:off x="9243786" y="1700216"/>
                <a:ext cx="2652714" cy="27699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𝑅𝐹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      90°−</m:t>
                      </m:r>
                      <m:r>
                        <a:rPr lang="pl-P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𝑇𝐸</m:t>
                      </m:r>
                      <m:r>
                        <a:rPr lang="pl-P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/2−180°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>
          <p:sp>
            <p:nvSpPr>
              <p:cNvPr id="5" name="pole tekstow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3786" y="1700216"/>
                <a:ext cx="2652714" cy="276999"/>
              </a:xfrm>
              <a:prstGeom prst="rect">
                <a:avLst/>
              </a:prstGeom>
              <a:blipFill rotWithShape="0">
                <a:blip r:embed="rId4" cstate="print"/>
                <a:stretch>
                  <a:fillRect t="-2222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1360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0" y="27284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Amplituda sygnału NMR (jasność obrazu) zależy od aktualnej wartości jego namagnesowania poprzecznego, czyli:</a:t>
            </a:r>
            <a:endParaRPr lang="pl-PL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982364" y="1935779"/>
            <a:ext cx="10227271" cy="2721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gęstości protonowej </a:t>
            </a:r>
            <a:r>
              <a:rPr lang="pl-PL" sz="3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(PD</a:t>
            </a:r>
            <a:r>
              <a:rPr lang="pl-PL" sz="3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Stopnia </a:t>
            </a:r>
            <a:r>
              <a:rPr lang="pl-PL" sz="3000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odtworzenia namagnesowania </a:t>
            </a:r>
            <a:r>
              <a:rPr lang="pl-PL" sz="300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podłużnego  (A(T</a:t>
            </a:r>
            <a:r>
              <a:rPr lang="pl-PL" sz="3000" baseline="-2500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sz="300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</a:p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Stopnia </a:t>
            </a:r>
            <a:r>
              <a:rPr lang="pl-PL" sz="3000" dirty="0">
                <a:solidFill>
                  <a:srgbClr val="0B33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zaniku </a:t>
            </a:r>
            <a:r>
              <a:rPr lang="pl-PL" sz="3000" dirty="0" smtClean="0">
                <a:solidFill>
                  <a:srgbClr val="0B33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namagnesowania </a:t>
            </a:r>
            <a:r>
              <a:rPr lang="pl-PL" sz="3000" dirty="0">
                <a:solidFill>
                  <a:srgbClr val="0B33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poprzecznego (A(T</a:t>
            </a:r>
            <a:r>
              <a:rPr lang="pl-PL" sz="3000" baseline="-25000" dirty="0">
                <a:solidFill>
                  <a:srgbClr val="0B33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l-PL" sz="3000" dirty="0">
                <a:solidFill>
                  <a:srgbClr val="0B33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</a:p>
        </p:txBody>
      </p:sp>
    </p:spTree>
    <p:extLst>
      <p:ext uri="{BB962C8B-B14F-4D97-AF65-F5344CB8AC3E}">
        <p14:creationId xmlns:p14="http://schemas.microsoft.com/office/powerpoint/2010/main" xmlns="" val="219562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pole tekstowe 2"/>
              <p:cNvSpPr txBox="1"/>
              <p:nvPr/>
            </p:nvSpPr>
            <p:spPr>
              <a:xfrm>
                <a:off x="3050194" y="1395790"/>
                <a:ext cx="5556201" cy="73699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3000" b="1" i="1" smtClean="0"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</a:rPr>
                        <m:t>𝑲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𝑷𝑫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∙(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pl-PL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l-PL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𝑻𝑹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pl-PL" sz="30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30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𝑻</m:t>
                                  </m:r>
                                </m:e>
                                <m:sub>
                                  <m:r>
                                    <a:rPr lang="pl-PL" sz="30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)∙</m:t>
                      </m:r>
                      <m:sSup>
                        <m:sSupPr>
                          <m:ctrlP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𝑻𝑬</m:t>
                          </m:r>
                          <m: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pl-PL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pl-PL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pl-PL" sz="3000" b="1" dirty="0"/>
              </a:p>
            </p:txBody>
          </p:sp>
        </mc:Choice>
        <mc:Fallback>
          <p:sp>
            <p:nvSpPr>
              <p:cNvPr id="3" name="pole tekstow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0194" y="1395790"/>
                <a:ext cx="5556201" cy="736997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pole tekstowe 10"/>
              <p:cNvSpPr txBox="1"/>
              <p:nvPr/>
            </p:nvSpPr>
            <p:spPr>
              <a:xfrm>
                <a:off x="2328137" y="3338762"/>
                <a:ext cx="7000314" cy="73699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3000" b="1" i="1" smtClean="0"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</a:rPr>
                        <m:t>𝑲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𝑷𝑫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∙(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pl-PL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l-PL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𝑻𝑰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pl-PL" sz="30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30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𝑻</m:t>
                                  </m:r>
                                </m:e>
                                <m:sub>
                                  <m:r>
                                    <a:rPr lang="pl-PL" sz="30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pl-PL" sz="3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3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pl-PL" sz="3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pl-PL" sz="3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l-PL" sz="3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  <m:r>
                                <a:rPr lang="pl-PL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pl-PL" sz="3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3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𝑻</m:t>
                                  </m:r>
                                </m:e>
                                <m:sub>
                                  <m:r>
                                    <a:rPr lang="pl-PL" sz="3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)∙</m:t>
                      </m:r>
                      <m:sSup>
                        <m:sSupPr>
                          <m:ctrlP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𝑻𝑬</m:t>
                          </m:r>
                          <m: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pl-PL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pl-PL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pl-PL" sz="3000" b="1" dirty="0"/>
              </a:p>
            </p:txBody>
          </p:sp>
        </mc:Choice>
        <mc:Fallback>
          <p:sp>
            <p:nvSpPr>
              <p:cNvPr id="11" name="pole tekstow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8137" y="3338762"/>
                <a:ext cx="7000314" cy="736997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pole tekstowe 11"/>
              <p:cNvSpPr txBox="1"/>
              <p:nvPr/>
            </p:nvSpPr>
            <p:spPr>
              <a:xfrm>
                <a:off x="3253978" y="5138650"/>
                <a:ext cx="5556201" cy="73699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3000" b="1" i="1" smtClean="0"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</a:rPr>
                        <m:t>𝑲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𝑷𝑫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∙(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pl-PL" sz="3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3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pl-PL" sz="3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pl-PL" sz="3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l-PL" sz="3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  <m:r>
                                <a:rPr lang="pl-PL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pl-PL" sz="3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l-PL" sz="3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𝑻</m:t>
                                  </m:r>
                                </m:e>
                                <m:sub>
                                  <m:r>
                                    <a:rPr lang="pl-PL" sz="3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r>
                        <a:rPr lang="pl-PL" sz="3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)∙</m:t>
                      </m:r>
                      <m:sSup>
                        <m:sSupPr>
                          <m:ctrlP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𝑻𝑬</m:t>
                          </m:r>
                          <m:r>
                            <a:rPr lang="pl-PL" sz="3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pl-PL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pl-PL" sz="3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pl-PL" sz="3000" b="1" dirty="0"/>
              </a:p>
            </p:txBody>
          </p:sp>
        </mc:Choice>
        <mc:Fallback>
          <p:sp>
            <p:nvSpPr>
              <p:cNvPr id="12" name="pole tekstow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978" y="5138650"/>
                <a:ext cx="5556201" cy="736997"/>
              </a:xfrm>
              <a:prstGeom prst="rect">
                <a:avLst/>
              </a:prstGeom>
              <a:blipFill rotWithShape="0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ole tekstowe 4"/>
          <p:cNvSpPr txBox="1"/>
          <p:nvPr/>
        </p:nvSpPr>
        <p:spPr>
          <a:xfrm>
            <a:off x="4591619" y="592432"/>
            <a:ext cx="288091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Dla sekwencji SR</a:t>
            </a:r>
            <a:endParaRPr lang="pl-PL" sz="3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4623682" y="2535039"/>
            <a:ext cx="28167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Dla sekwencji IR</a:t>
            </a:r>
            <a:endParaRPr lang="pl-PL" sz="3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4591621" y="4291691"/>
            <a:ext cx="288091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Dla sekwencji SE</a:t>
            </a:r>
            <a:endParaRPr lang="pl-PL" sz="3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1751697" y="6374367"/>
            <a:ext cx="815319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 – stała zależna od pozostałych parametrów tomografu RM</a:t>
            </a:r>
            <a:endParaRPr lang="pl-PL" sz="2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977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86677" y="908299"/>
            <a:ext cx="8259328" cy="3915321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701028" y="4897487"/>
            <a:ext cx="27487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Obraz zależny od T1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7053591" y="4875339"/>
            <a:ext cx="264636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Obraz zależny od T2</a:t>
            </a:r>
            <a:endParaRPr lang="pl-PL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98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5401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99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Czas na przerwę i krótkie podsumowanie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69341349"/>
              </p:ext>
            </p:extLst>
          </p:nvPr>
        </p:nvGraphicFramePr>
        <p:xfrm>
          <a:off x="807452" y="1649867"/>
          <a:ext cx="10577095" cy="455676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3831243"/>
                <a:gridCol w="2298745"/>
                <a:gridCol w="1837592"/>
                <a:gridCol w="2609515"/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Sekwencja</a:t>
                      </a:r>
                      <a:r>
                        <a:rPr lang="pl-PL" sz="25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częściowego nasycenia </a:t>
                      </a:r>
                      <a:endParaRPr lang="pl-PL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TR - 90</a:t>
                      </a:r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endParaRPr lang="pl-PL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 - krótki</a:t>
                      </a:r>
                      <a:endParaRPr lang="pl-PL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Obraz zależny od T1</a:t>
                      </a:r>
                      <a:endParaRPr lang="pl-PL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Sekwencja regeneracji nasycenia</a:t>
                      </a:r>
                      <a:endParaRPr lang="pl-PL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TR - 90</a:t>
                      </a:r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endParaRPr lang="pl-PL" sz="25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pl-PL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 - długi</a:t>
                      </a:r>
                      <a:endParaRPr lang="pl-PL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Obrazy zależne od PD</a:t>
                      </a:r>
                      <a:endParaRPr lang="pl-PL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Sekwencja odwrócenia inwersji</a:t>
                      </a:r>
                      <a:endParaRPr lang="pl-PL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-TI-90</a:t>
                      </a:r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endParaRPr lang="pl-PL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Obraz zależny od T1</a:t>
                      </a:r>
                      <a:endParaRPr lang="pl-PL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Sekwencja echa spinowego</a:t>
                      </a:r>
                      <a:endParaRPr lang="pl-PL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TR - 180</a:t>
                      </a:r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</a:t>
                      </a:r>
                      <a:endParaRPr lang="pl-PL" sz="25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pl-PL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Obraz zależny od T1, od T2 lub PD</a:t>
                      </a:r>
                    </a:p>
                    <a:p>
                      <a:r>
                        <a:rPr lang="pl-PL" sz="25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(zależy</a:t>
                      </a:r>
                      <a:r>
                        <a:rPr lang="pl-PL" sz="25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od parametrów obrazowania)</a:t>
                      </a:r>
                      <a:endParaRPr lang="pl-PL" sz="2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624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589315" y="1907177"/>
            <a:ext cx="1076448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5400" b="1" dirty="0" smtClean="0">
                <a:solidFill>
                  <a:srgbClr val="0B33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Gradienty pola magnetycznego – </a:t>
            </a:r>
          </a:p>
          <a:p>
            <a:pPr algn="ctr"/>
            <a:r>
              <a:rPr lang="pl-PL" sz="5400" b="1" dirty="0" smtClean="0">
                <a:solidFill>
                  <a:srgbClr val="0B33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Klucz do obrazowania</a:t>
            </a:r>
            <a:endParaRPr lang="pl-PL" sz="5400" b="1" dirty="0">
              <a:solidFill>
                <a:srgbClr val="0B33B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100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11868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100208" y="6117909"/>
            <a:ext cx="117869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Dobór odpowiedniego impulsu RF pozwala wybrać badaną warstwę.</a:t>
            </a: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0" y="282868"/>
            <a:ext cx="11786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Jak możemy wybrać warstwę którą chcemy badać?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101</a:t>
            </a:fld>
            <a:endParaRPr lang="pl-PL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-5400000">
            <a:off x="4734306" y="-288661"/>
            <a:ext cx="1333500" cy="4972050"/>
          </a:xfrm>
          <a:prstGeom prst="rect">
            <a:avLst/>
          </a:prstGeom>
        </p:spPr>
      </p:pic>
      <p:cxnSp>
        <p:nvCxnSpPr>
          <p:cNvPr id="8" name="Łącznik prosty ze strzałką 7"/>
          <p:cNvCxnSpPr/>
          <p:nvPr/>
        </p:nvCxnSpPr>
        <p:spPr>
          <a:xfrm>
            <a:off x="2103120" y="2999232"/>
            <a:ext cx="665683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rostokąt 8"/>
          <p:cNvSpPr/>
          <p:nvPr/>
        </p:nvSpPr>
        <p:spPr>
          <a:xfrm>
            <a:off x="3255264" y="2864114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5309616" y="2849987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/>
          <p:cNvSpPr/>
          <p:nvPr/>
        </p:nvSpPr>
        <p:spPr>
          <a:xfrm>
            <a:off x="7559040" y="2831699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/>
          <p:cNvSpPr txBox="1"/>
          <p:nvPr/>
        </p:nvSpPr>
        <p:spPr>
          <a:xfrm>
            <a:off x="2991612" y="3179249"/>
            <a:ext cx="57683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1,6     		   1,5  		        1,4     T 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-5400000">
            <a:off x="4734306" y="1966745"/>
            <a:ext cx="1333500" cy="4972050"/>
          </a:xfrm>
          <a:prstGeom prst="rect">
            <a:avLst/>
          </a:prstGeom>
        </p:spPr>
      </p:pic>
      <p:cxnSp>
        <p:nvCxnSpPr>
          <p:cNvPr id="14" name="Łącznik prosty ze strzałką 13"/>
          <p:cNvCxnSpPr/>
          <p:nvPr/>
        </p:nvCxnSpPr>
        <p:spPr>
          <a:xfrm>
            <a:off x="2103120" y="5254638"/>
            <a:ext cx="665683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rostokąt 14"/>
          <p:cNvSpPr/>
          <p:nvPr/>
        </p:nvSpPr>
        <p:spPr>
          <a:xfrm>
            <a:off x="3255264" y="5119520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5309616" y="5105393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/>
        </p:nvSpPr>
        <p:spPr>
          <a:xfrm>
            <a:off x="7559040" y="5087105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ole tekstowe 17"/>
          <p:cNvSpPr txBox="1"/>
          <p:nvPr/>
        </p:nvSpPr>
        <p:spPr>
          <a:xfrm>
            <a:off x="2991612" y="5452942"/>
            <a:ext cx="66644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68     		   64  		         60     </a:t>
            </a:r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Hz    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rójkąt prostokątny 3"/>
          <p:cNvSpPr/>
          <p:nvPr/>
        </p:nvSpPr>
        <p:spPr>
          <a:xfrm>
            <a:off x="3255264" y="1066800"/>
            <a:ext cx="4395216" cy="46381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/>
          <p:cNvSpPr txBox="1"/>
          <p:nvPr/>
        </p:nvSpPr>
        <p:spPr>
          <a:xfrm flipH="1">
            <a:off x="3241831" y="1210409"/>
            <a:ext cx="5267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POLE GRADIENTOWE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xmlns="" val="182485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-5400000">
            <a:off x="2661178" y="1222899"/>
            <a:ext cx="1333500" cy="4972050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761973" y="282868"/>
            <a:ext cx="60250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Jak możemy wybrać grubość warstwy którą chcemy badać?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107855" y="2853045"/>
            <a:ext cx="505458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Impuls o odpowiednio szerokim </a:t>
            </a:r>
          </a:p>
          <a:p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paśmie częstotliwości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Zmiana „stromości” gradientu pola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102</a:t>
            </a:fld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-5400000">
            <a:off x="2609198" y="-825079"/>
            <a:ext cx="1333500" cy="4972050"/>
          </a:xfrm>
          <a:prstGeom prst="rect">
            <a:avLst/>
          </a:prstGeom>
        </p:spPr>
      </p:pic>
      <p:cxnSp>
        <p:nvCxnSpPr>
          <p:cNvPr id="8" name="Łącznik prosty ze strzałką 7"/>
          <p:cNvCxnSpPr/>
          <p:nvPr/>
        </p:nvCxnSpPr>
        <p:spPr>
          <a:xfrm>
            <a:off x="-21988" y="2462814"/>
            <a:ext cx="665683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rostokąt 8"/>
          <p:cNvSpPr/>
          <p:nvPr/>
        </p:nvSpPr>
        <p:spPr>
          <a:xfrm>
            <a:off x="1130156" y="2327696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3184508" y="2313569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/>
          <p:cNvSpPr/>
          <p:nvPr/>
        </p:nvSpPr>
        <p:spPr>
          <a:xfrm>
            <a:off x="5433932" y="2295281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/>
          <p:cNvSpPr txBox="1"/>
          <p:nvPr/>
        </p:nvSpPr>
        <p:spPr>
          <a:xfrm>
            <a:off x="789922" y="2711424"/>
            <a:ext cx="66644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68     		   64  		         60     </a:t>
            </a:r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Hz    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Łącznik prosty ze strzałką 13"/>
          <p:cNvCxnSpPr/>
          <p:nvPr/>
        </p:nvCxnSpPr>
        <p:spPr>
          <a:xfrm>
            <a:off x="29992" y="4492504"/>
            <a:ext cx="665683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rostokąt 14"/>
          <p:cNvSpPr/>
          <p:nvPr/>
        </p:nvSpPr>
        <p:spPr>
          <a:xfrm>
            <a:off x="1182136" y="4357386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3236488" y="4343259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/>
          <p:cNvSpPr/>
          <p:nvPr/>
        </p:nvSpPr>
        <p:spPr>
          <a:xfrm>
            <a:off x="5485912" y="4324971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-5400000">
            <a:off x="2696701" y="3131160"/>
            <a:ext cx="1333500" cy="4972050"/>
          </a:xfrm>
          <a:prstGeom prst="rect">
            <a:avLst/>
          </a:prstGeom>
        </p:spPr>
      </p:pic>
      <p:cxnSp>
        <p:nvCxnSpPr>
          <p:cNvPr id="19" name="Łącznik prosty ze strzałką 18"/>
          <p:cNvCxnSpPr/>
          <p:nvPr/>
        </p:nvCxnSpPr>
        <p:spPr>
          <a:xfrm>
            <a:off x="65515" y="6419053"/>
            <a:ext cx="665683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rostokąt 19"/>
          <p:cNvSpPr/>
          <p:nvPr/>
        </p:nvSpPr>
        <p:spPr>
          <a:xfrm>
            <a:off x="1217659" y="6283935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3272011" y="6269808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/>
          <p:cNvSpPr/>
          <p:nvPr/>
        </p:nvSpPr>
        <p:spPr>
          <a:xfrm>
            <a:off x="5521435" y="6251520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ole tekstowe 22"/>
          <p:cNvSpPr txBox="1"/>
          <p:nvPr/>
        </p:nvSpPr>
        <p:spPr>
          <a:xfrm>
            <a:off x="978690" y="4730196"/>
            <a:ext cx="763190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68     		   64 64,5  </a:t>
            </a:r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60     </a:t>
            </a:r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Hz    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pole tekstowe 23"/>
          <p:cNvSpPr txBox="1"/>
          <p:nvPr/>
        </p:nvSpPr>
        <p:spPr>
          <a:xfrm>
            <a:off x="1002022" y="6488212"/>
            <a:ext cx="71544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     		   64 65  		         56     </a:t>
            </a:r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Hz    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Prostokąt 24"/>
          <p:cNvSpPr/>
          <p:nvPr/>
        </p:nvSpPr>
        <p:spPr>
          <a:xfrm>
            <a:off x="3962633" y="2319883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rostokąt 25"/>
          <p:cNvSpPr/>
          <p:nvPr/>
        </p:nvSpPr>
        <p:spPr>
          <a:xfrm>
            <a:off x="3576721" y="4355262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Prostokąt 26"/>
          <p:cNvSpPr/>
          <p:nvPr/>
        </p:nvSpPr>
        <p:spPr>
          <a:xfrm>
            <a:off x="3578819" y="6264652"/>
            <a:ext cx="91440" cy="28142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05200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103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1277258" y="2460011"/>
            <a:ext cx="95540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Gradient wybierający warstwę </a:t>
            </a:r>
          </a:p>
          <a:p>
            <a:pPr algn="ctr"/>
            <a:r>
              <a:rPr lang="pl-PL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(ang. </a:t>
            </a:r>
            <a:r>
              <a:rPr lang="pl-PL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Slice</a:t>
            </a:r>
            <a:r>
              <a:rPr lang="pl-PL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selecting</a:t>
            </a:r>
            <a:r>
              <a:rPr lang="pl-PL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gradient)</a:t>
            </a:r>
            <a:endParaRPr lang="pl-PL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978044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5761973" y="282868"/>
            <a:ext cx="6025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Skąd pochodzi sygnał?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-1" y="5958671"/>
            <a:ext cx="538619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500" b="1" dirty="0" smtClean="0">
                <a:solidFill>
                  <a:srgbClr val="0B33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Gradient kodujący częstotliwość</a:t>
            </a:r>
            <a:endParaRPr lang="pl-PL" sz="2500" b="1" dirty="0">
              <a:solidFill>
                <a:srgbClr val="0B33B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104</a:t>
            </a:fld>
            <a:endParaRPr lang="pl-PL"/>
          </a:p>
        </p:txBody>
      </p:sp>
      <p:sp>
        <p:nvSpPr>
          <p:cNvPr id="8" name="Elipsa 7"/>
          <p:cNvSpPr/>
          <p:nvPr/>
        </p:nvSpPr>
        <p:spPr>
          <a:xfrm>
            <a:off x="557212" y="1277134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Elipsa 8"/>
          <p:cNvSpPr/>
          <p:nvPr/>
        </p:nvSpPr>
        <p:spPr>
          <a:xfrm>
            <a:off x="1924523" y="1277134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Elipsa 9"/>
          <p:cNvSpPr/>
          <p:nvPr/>
        </p:nvSpPr>
        <p:spPr>
          <a:xfrm>
            <a:off x="3301168" y="1277134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Elipsa 13"/>
          <p:cNvSpPr/>
          <p:nvPr/>
        </p:nvSpPr>
        <p:spPr>
          <a:xfrm>
            <a:off x="557212" y="2588822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Elipsa 14"/>
          <p:cNvSpPr/>
          <p:nvPr/>
        </p:nvSpPr>
        <p:spPr>
          <a:xfrm>
            <a:off x="1924523" y="2588822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Elipsa 15"/>
          <p:cNvSpPr/>
          <p:nvPr/>
        </p:nvSpPr>
        <p:spPr>
          <a:xfrm>
            <a:off x="3301168" y="2588822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Elipsa 18"/>
          <p:cNvSpPr/>
          <p:nvPr/>
        </p:nvSpPr>
        <p:spPr>
          <a:xfrm>
            <a:off x="491207" y="3898842"/>
            <a:ext cx="1108421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Elipsa 19"/>
          <p:cNvSpPr/>
          <p:nvPr/>
        </p:nvSpPr>
        <p:spPr>
          <a:xfrm>
            <a:off x="1858518" y="3898842"/>
            <a:ext cx="1108421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Elipsa 20"/>
          <p:cNvSpPr/>
          <p:nvPr/>
        </p:nvSpPr>
        <p:spPr>
          <a:xfrm>
            <a:off x="3235163" y="3898842"/>
            <a:ext cx="1108421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trzałka w górę 24"/>
          <p:cNvSpPr/>
          <p:nvPr/>
        </p:nvSpPr>
        <p:spPr>
          <a:xfrm>
            <a:off x="980695" y="1297470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Strzałka w górę 25"/>
          <p:cNvSpPr/>
          <p:nvPr/>
        </p:nvSpPr>
        <p:spPr>
          <a:xfrm>
            <a:off x="2357436" y="1301064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Strzałka w górę 26"/>
          <p:cNvSpPr/>
          <p:nvPr/>
        </p:nvSpPr>
        <p:spPr>
          <a:xfrm>
            <a:off x="3731896" y="1277968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Strzałka w górę 27"/>
          <p:cNvSpPr/>
          <p:nvPr/>
        </p:nvSpPr>
        <p:spPr>
          <a:xfrm>
            <a:off x="947692" y="2620825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Strzałka w górę 28"/>
          <p:cNvSpPr/>
          <p:nvPr/>
        </p:nvSpPr>
        <p:spPr>
          <a:xfrm>
            <a:off x="2319149" y="2608324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Strzałka w górę 29"/>
          <p:cNvSpPr/>
          <p:nvPr/>
        </p:nvSpPr>
        <p:spPr>
          <a:xfrm>
            <a:off x="3722562" y="2620825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Strzałka w górę 30"/>
          <p:cNvSpPr/>
          <p:nvPr/>
        </p:nvSpPr>
        <p:spPr>
          <a:xfrm>
            <a:off x="950456" y="3898842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Strzałka w górę 31"/>
          <p:cNvSpPr/>
          <p:nvPr/>
        </p:nvSpPr>
        <p:spPr>
          <a:xfrm>
            <a:off x="2321913" y="3901425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Strzałka w górę 32"/>
          <p:cNvSpPr/>
          <p:nvPr/>
        </p:nvSpPr>
        <p:spPr>
          <a:xfrm>
            <a:off x="3691648" y="3898842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2" name="Elipsa 51"/>
          <p:cNvSpPr/>
          <p:nvPr/>
        </p:nvSpPr>
        <p:spPr>
          <a:xfrm>
            <a:off x="6272212" y="2324884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3" name="Elipsa 52"/>
          <p:cNvSpPr/>
          <p:nvPr/>
        </p:nvSpPr>
        <p:spPr>
          <a:xfrm>
            <a:off x="7639523" y="2324884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Elipsa 53"/>
          <p:cNvSpPr/>
          <p:nvPr/>
        </p:nvSpPr>
        <p:spPr>
          <a:xfrm>
            <a:off x="9016168" y="2324884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Elipsa 54"/>
          <p:cNvSpPr/>
          <p:nvPr/>
        </p:nvSpPr>
        <p:spPr>
          <a:xfrm>
            <a:off x="6272212" y="3636572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Elipsa 55"/>
          <p:cNvSpPr/>
          <p:nvPr/>
        </p:nvSpPr>
        <p:spPr>
          <a:xfrm>
            <a:off x="7639523" y="3636572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7" name="Elipsa 56"/>
          <p:cNvSpPr/>
          <p:nvPr/>
        </p:nvSpPr>
        <p:spPr>
          <a:xfrm>
            <a:off x="9016168" y="3636572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8" name="Elipsa 57"/>
          <p:cNvSpPr/>
          <p:nvPr/>
        </p:nvSpPr>
        <p:spPr>
          <a:xfrm>
            <a:off x="6206207" y="4946592"/>
            <a:ext cx="1108421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9" name="Elipsa 58"/>
          <p:cNvSpPr/>
          <p:nvPr/>
        </p:nvSpPr>
        <p:spPr>
          <a:xfrm>
            <a:off x="7573518" y="4946592"/>
            <a:ext cx="1108421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0" name="Elipsa 59"/>
          <p:cNvSpPr/>
          <p:nvPr/>
        </p:nvSpPr>
        <p:spPr>
          <a:xfrm>
            <a:off x="8950163" y="4946592"/>
            <a:ext cx="1108421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Strzałka w górę 60"/>
          <p:cNvSpPr/>
          <p:nvPr/>
        </p:nvSpPr>
        <p:spPr>
          <a:xfrm rot="6720000">
            <a:off x="6929333" y="2730532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2" name="Strzałka w górę 61"/>
          <p:cNvSpPr/>
          <p:nvPr/>
        </p:nvSpPr>
        <p:spPr>
          <a:xfrm rot="3600000">
            <a:off x="8303561" y="2575156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3" name="Strzałka w górę 62"/>
          <p:cNvSpPr/>
          <p:nvPr/>
        </p:nvSpPr>
        <p:spPr>
          <a:xfrm>
            <a:off x="9446896" y="2325718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Strzałka w górę 65"/>
          <p:cNvSpPr/>
          <p:nvPr/>
        </p:nvSpPr>
        <p:spPr>
          <a:xfrm>
            <a:off x="9437562" y="3668575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9" name="Strzałka w górę 68"/>
          <p:cNvSpPr/>
          <p:nvPr/>
        </p:nvSpPr>
        <p:spPr>
          <a:xfrm>
            <a:off x="9406648" y="4946592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0" name="Trójkąt prostokątny 69"/>
          <p:cNvSpPr/>
          <p:nvPr/>
        </p:nvSpPr>
        <p:spPr>
          <a:xfrm>
            <a:off x="6257970" y="1079500"/>
            <a:ext cx="3786372" cy="68501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1" name="Strzałka w górę 70"/>
          <p:cNvSpPr/>
          <p:nvPr/>
        </p:nvSpPr>
        <p:spPr>
          <a:xfrm rot="6720000">
            <a:off x="6887775" y="4038904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2" name="Strzałka w górę 71"/>
          <p:cNvSpPr/>
          <p:nvPr/>
        </p:nvSpPr>
        <p:spPr>
          <a:xfrm rot="6720000">
            <a:off x="6827601" y="5395429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Strzałka w górę 72"/>
          <p:cNvSpPr/>
          <p:nvPr/>
        </p:nvSpPr>
        <p:spPr>
          <a:xfrm rot="3600000">
            <a:off x="8246228" y="3757077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Strzałka w górę 73"/>
          <p:cNvSpPr/>
          <p:nvPr/>
        </p:nvSpPr>
        <p:spPr>
          <a:xfrm rot="3600000">
            <a:off x="8225253" y="5045495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pole tekstowe 74"/>
          <p:cNvSpPr txBox="1"/>
          <p:nvPr/>
        </p:nvSpPr>
        <p:spPr>
          <a:xfrm>
            <a:off x="6351637" y="6217296"/>
            <a:ext cx="66644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68     	       64  	60     MHz    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 flipH="1">
            <a:off x="6279166" y="1391690"/>
            <a:ext cx="5267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POLE GRADIENTOWE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xmlns="" val="103216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105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1277258" y="2460011"/>
            <a:ext cx="95540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Gradient kodujący częstotliwość </a:t>
            </a:r>
          </a:p>
          <a:p>
            <a:pPr algn="ctr"/>
            <a:r>
              <a:rPr lang="pl-PL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(ang. </a:t>
            </a:r>
            <a:r>
              <a:rPr lang="pl-PL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Frequency</a:t>
            </a:r>
            <a:r>
              <a:rPr lang="pl-PL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encoding</a:t>
            </a:r>
            <a:r>
              <a:rPr lang="pl-PL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gradient)</a:t>
            </a:r>
            <a:endParaRPr lang="pl-PL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576935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5761973" y="282868"/>
            <a:ext cx="6025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Skąd pochodzi sygnał?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3031473" y="6151735"/>
            <a:ext cx="60250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500" b="1" dirty="0" smtClean="0">
                <a:solidFill>
                  <a:srgbClr val="0B33B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Gradient kodujący fazę</a:t>
            </a:r>
            <a:endParaRPr lang="pl-PL" sz="2500" b="1" dirty="0">
              <a:solidFill>
                <a:srgbClr val="0B33B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106</a:t>
            </a:fld>
            <a:endParaRPr lang="pl-PL"/>
          </a:p>
        </p:txBody>
      </p:sp>
      <p:sp>
        <p:nvSpPr>
          <p:cNvPr id="8" name="Elipsa 7"/>
          <p:cNvSpPr/>
          <p:nvPr/>
        </p:nvSpPr>
        <p:spPr>
          <a:xfrm>
            <a:off x="2369895" y="1200721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Elipsa 8"/>
          <p:cNvSpPr/>
          <p:nvPr/>
        </p:nvSpPr>
        <p:spPr>
          <a:xfrm>
            <a:off x="2369895" y="2512409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Elipsa 9"/>
          <p:cNvSpPr/>
          <p:nvPr/>
        </p:nvSpPr>
        <p:spPr>
          <a:xfrm>
            <a:off x="2303890" y="3822429"/>
            <a:ext cx="1108421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trzałka w górę 10"/>
          <p:cNvSpPr/>
          <p:nvPr/>
        </p:nvSpPr>
        <p:spPr>
          <a:xfrm rot="6720000">
            <a:off x="3027016" y="1606369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 w górę 11"/>
          <p:cNvSpPr/>
          <p:nvPr/>
        </p:nvSpPr>
        <p:spPr>
          <a:xfrm rot="6720000">
            <a:off x="2985458" y="2914741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trzałka w górę 12"/>
          <p:cNvSpPr/>
          <p:nvPr/>
        </p:nvSpPr>
        <p:spPr>
          <a:xfrm rot="7800000">
            <a:off x="2925284" y="4271266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Strzałka w górę 13"/>
          <p:cNvSpPr/>
          <p:nvPr/>
        </p:nvSpPr>
        <p:spPr>
          <a:xfrm rot="10800000">
            <a:off x="2793378" y="1721929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trzałka w górę 14"/>
          <p:cNvSpPr/>
          <p:nvPr/>
        </p:nvSpPr>
        <p:spPr>
          <a:xfrm rot="9000000">
            <a:off x="2907772" y="3006503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Strzałka w górę 15"/>
          <p:cNvSpPr/>
          <p:nvPr/>
        </p:nvSpPr>
        <p:spPr>
          <a:xfrm rot="6720000">
            <a:off x="3012501" y="4153448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Elipsa 16"/>
          <p:cNvSpPr/>
          <p:nvPr/>
        </p:nvSpPr>
        <p:spPr>
          <a:xfrm>
            <a:off x="5512239" y="1222495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Elipsa 17"/>
          <p:cNvSpPr/>
          <p:nvPr/>
        </p:nvSpPr>
        <p:spPr>
          <a:xfrm>
            <a:off x="5512239" y="2534183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Elipsa 18"/>
          <p:cNvSpPr/>
          <p:nvPr/>
        </p:nvSpPr>
        <p:spPr>
          <a:xfrm>
            <a:off x="5446234" y="3844203"/>
            <a:ext cx="1108421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Strzałka w górę 21"/>
          <p:cNvSpPr/>
          <p:nvPr/>
        </p:nvSpPr>
        <p:spPr>
          <a:xfrm rot="7800000">
            <a:off x="6067628" y="4293040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Strzałka w górę 22"/>
          <p:cNvSpPr/>
          <p:nvPr/>
        </p:nvSpPr>
        <p:spPr>
          <a:xfrm rot="10800000">
            <a:off x="5935722" y="1743703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Strzałka w górę 23"/>
          <p:cNvSpPr/>
          <p:nvPr/>
        </p:nvSpPr>
        <p:spPr>
          <a:xfrm rot="9000000">
            <a:off x="6050116" y="3028277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Elipsa 24"/>
          <p:cNvSpPr/>
          <p:nvPr/>
        </p:nvSpPr>
        <p:spPr>
          <a:xfrm>
            <a:off x="613306" y="1200721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Elipsa 25"/>
          <p:cNvSpPr/>
          <p:nvPr/>
        </p:nvSpPr>
        <p:spPr>
          <a:xfrm>
            <a:off x="613306" y="2512409"/>
            <a:ext cx="1042416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Elipsa 26"/>
          <p:cNvSpPr/>
          <p:nvPr/>
        </p:nvSpPr>
        <p:spPr>
          <a:xfrm>
            <a:off x="547301" y="3822429"/>
            <a:ext cx="1108421" cy="104241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Strzałka w górę 27"/>
          <p:cNvSpPr/>
          <p:nvPr/>
        </p:nvSpPr>
        <p:spPr>
          <a:xfrm rot="6720000">
            <a:off x="1270427" y="1606369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Strzałka w górę 28"/>
          <p:cNvSpPr/>
          <p:nvPr/>
        </p:nvSpPr>
        <p:spPr>
          <a:xfrm rot="6720000">
            <a:off x="1228869" y="2914741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Strzałka w górę 29"/>
          <p:cNvSpPr/>
          <p:nvPr/>
        </p:nvSpPr>
        <p:spPr>
          <a:xfrm rot="6720000">
            <a:off x="1228868" y="4211579"/>
            <a:ext cx="195450" cy="521208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rójkąt prostokątny 2"/>
          <p:cNvSpPr/>
          <p:nvPr/>
        </p:nvSpPr>
        <p:spPr>
          <a:xfrm rot="10800000">
            <a:off x="7359805" y="1304693"/>
            <a:ext cx="903249" cy="358192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Strzałka w prawo 19"/>
          <p:cNvSpPr/>
          <p:nvPr/>
        </p:nvSpPr>
        <p:spPr>
          <a:xfrm>
            <a:off x="4310743" y="2801257"/>
            <a:ext cx="754743" cy="2943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ole tekstowe 30"/>
          <p:cNvSpPr txBox="1"/>
          <p:nvPr/>
        </p:nvSpPr>
        <p:spPr>
          <a:xfrm flipH="1">
            <a:off x="6942242" y="972584"/>
            <a:ext cx="5267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POLE GRADIENTOWE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xmlns="" val="361235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107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1277258" y="2460011"/>
            <a:ext cx="95540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Gradient kodujący fazę</a:t>
            </a:r>
          </a:p>
          <a:p>
            <a:pPr algn="ctr"/>
            <a:r>
              <a:rPr lang="pl-PL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(ang. </a:t>
            </a:r>
            <a:r>
              <a:rPr lang="pl-PL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  <a:r>
              <a:rPr lang="pl-PL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encoding</a:t>
            </a:r>
            <a:r>
              <a:rPr lang="pl-PL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gradient)</a:t>
            </a:r>
            <a:endParaRPr lang="pl-PL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278691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5940734" y="1002000"/>
            <a:ext cx="5413066" cy="8267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Gradient wybierający warstwę </a:t>
            </a:r>
          </a:p>
          <a:p>
            <a:pPr algn="ctr"/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(ang. </a:t>
            </a:r>
            <a:r>
              <a:rPr lang="pl-PL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Slice</a:t>
            </a:r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selecting</a:t>
            </a:r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gradient)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pole tekstowe 2"/>
              <p:cNvSpPr txBox="1"/>
              <p:nvPr/>
            </p:nvSpPr>
            <p:spPr>
              <a:xfrm>
                <a:off x="6632349" y="5086236"/>
                <a:ext cx="1645194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pl-PL" sz="25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l-PL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l-PL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l-PL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l-PL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r>
                        <a:rPr lang="pl-PL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l-PL" sz="25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" name="pole tekstow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2349" y="5086236"/>
                <a:ext cx="1645194" cy="384721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l="-4074" r="-6296" b="-3492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108</a:t>
            </a:fld>
            <a:endParaRPr lang="pl-PL"/>
          </a:p>
        </p:txBody>
      </p:sp>
      <p:sp>
        <p:nvSpPr>
          <p:cNvPr id="6" name="Objaśnienie ze strzałką w prawo 5"/>
          <p:cNvSpPr/>
          <p:nvPr/>
        </p:nvSpPr>
        <p:spPr>
          <a:xfrm>
            <a:off x="1621730" y="515840"/>
            <a:ext cx="4296337" cy="1799038"/>
          </a:xfrm>
          <a:prstGeom prst="rightArrow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Wybór lokalizacji i grubości badanej warstwy</a:t>
            </a:r>
          </a:p>
        </p:txBody>
      </p:sp>
      <p:sp>
        <p:nvSpPr>
          <p:cNvPr id="18" name="Objaśnienie ze strzałką w prawo 17"/>
          <p:cNvSpPr/>
          <p:nvPr/>
        </p:nvSpPr>
        <p:spPr>
          <a:xfrm>
            <a:off x="1621729" y="2810543"/>
            <a:ext cx="4296337" cy="1799038"/>
          </a:xfrm>
          <a:prstGeom prst="rightArrowCallou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Położenie </a:t>
            </a:r>
            <a:r>
              <a:rPr lang="pl-PL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voksela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zdłuż osi X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aśnienie ze strzałką w prawo 18"/>
          <p:cNvSpPr/>
          <p:nvPr/>
        </p:nvSpPr>
        <p:spPr>
          <a:xfrm>
            <a:off x="1644397" y="5058962"/>
            <a:ext cx="4296337" cy="1799038"/>
          </a:xfrm>
          <a:prstGeom prst="right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Położenie </a:t>
            </a:r>
            <a:r>
              <a:rPr lang="pl-PL" sz="2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voksela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pl-PL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zdłuż osi Y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5940734" y="3265816"/>
            <a:ext cx="5413066" cy="8267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Gradient </a:t>
            </a:r>
            <a:r>
              <a:rPr lang="pl-PL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kodujący częstotliwość</a:t>
            </a:r>
            <a:endParaRPr lang="pl-PL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(ang. </a:t>
            </a:r>
            <a:r>
              <a:rPr lang="pl-PL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</a:t>
            </a:r>
            <a:r>
              <a:rPr lang="pl-PL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encoding</a:t>
            </a:r>
            <a:r>
              <a:rPr lang="pl-PL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gradient)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5940734" y="5519906"/>
            <a:ext cx="5413066" cy="8267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Gradient </a:t>
            </a:r>
            <a:r>
              <a:rPr lang="pl-PL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kodujący fazę</a:t>
            </a:r>
            <a:endParaRPr lang="pl-PL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(ang. </a:t>
            </a:r>
            <a:r>
              <a:rPr lang="pl-PL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  <a:r>
              <a:rPr lang="pl-PL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encoding</a:t>
            </a:r>
            <a:r>
              <a:rPr lang="pl-PL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gradient</a:t>
            </a:r>
            <a:r>
              <a:rPr lang="pl-PL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11908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Wybuch 1 16"/>
          <p:cNvSpPr/>
          <p:nvPr/>
        </p:nvSpPr>
        <p:spPr>
          <a:xfrm>
            <a:off x="8943583" y="2134791"/>
            <a:ext cx="2843408" cy="2370977"/>
          </a:xfrm>
          <a:prstGeom prst="irregularSeal1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pole tekstowe 2"/>
              <p:cNvSpPr txBox="1"/>
              <p:nvPr/>
            </p:nvSpPr>
            <p:spPr>
              <a:xfrm>
                <a:off x="6632349" y="5086236"/>
                <a:ext cx="1645194" cy="384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pl-PL" sz="25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l-PL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l-PL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l-PL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l-PL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r>
                        <a:rPr lang="pl-PL" sz="25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l-PL" sz="25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" name="pole tekstow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2349" y="5086236"/>
                <a:ext cx="1645194" cy="384721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l="-4074" r="-6296" b="-3492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pole tekstowe 15"/>
          <p:cNvSpPr txBox="1"/>
          <p:nvPr/>
        </p:nvSpPr>
        <p:spPr>
          <a:xfrm>
            <a:off x="9399419" y="2950180"/>
            <a:ext cx="195438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OBRAZ MRI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109</a:t>
            </a:fld>
            <a:endParaRPr lang="pl-PL"/>
          </a:p>
        </p:txBody>
      </p:sp>
      <p:sp>
        <p:nvSpPr>
          <p:cNvPr id="20" name="Gwiazda 7-ramienna 19"/>
          <p:cNvSpPr/>
          <p:nvPr/>
        </p:nvSpPr>
        <p:spPr>
          <a:xfrm>
            <a:off x="184252" y="682173"/>
            <a:ext cx="5863772" cy="5013068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Mieszanina sygnałów o różnej częstotliwości i fazie  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trzałka w prawo 20"/>
          <p:cNvSpPr/>
          <p:nvPr/>
        </p:nvSpPr>
        <p:spPr>
          <a:xfrm>
            <a:off x="6173658" y="2974773"/>
            <a:ext cx="2562576" cy="5559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/>
        </p:nvSpPr>
        <p:spPr>
          <a:xfrm>
            <a:off x="6048024" y="2473126"/>
            <a:ext cx="235192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Analiza Fouriera</a:t>
            </a:r>
            <a:endParaRPr lang="pl-PL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08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110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Czas na przerwę i krótkie podsumowanie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0" y="961924"/>
            <a:ext cx="121920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Wyboru badanej warstwy dokonujemy nakładając na zewnętrzne pole magnetyczne drugie pole, charakteryzujące się określonym gradientem. Gradient działa tylko </a:t>
            </a:r>
            <a:r>
              <a:rPr lang="pl-PL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podczas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trwania impulsu RF.</a:t>
            </a:r>
          </a:p>
          <a:p>
            <a:pPr marL="514350" indent="-514350">
              <a:buAutoNum type="arabicPeriod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Grubość warstwy zmieniamy na dwa sposoby: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pl-PL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Zmiana szerokości pasma impulsu RF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pl-PL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Modyfikacja stopnia narastania gradientu pola</a:t>
            </a:r>
          </a:p>
          <a:p>
            <a:pPr marL="514350" indent="-514350">
              <a:buAutoNum type="arabicPeriod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Gradient kodujący częstotliwość jest przykładany </a:t>
            </a:r>
            <a:r>
              <a:rPr lang="pl-PL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gradiencie kodującym warstwę, w kierunku osi Y.  Powoduje różnicowanie częstotliwości precesji wzdłuż osi Y, częstotliwość sygnału zależy od położenia. </a:t>
            </a:r>
          </a:p>
          <a:p>
            <a:pPr marL="971550" lvl="1" indent="-514350">
              <a:buAutoNum type="arabicPeriod"/>
            </a:pP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900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2049-1BB4-4F39-85E0-F5022C155A68}" type="slidenum">
              <a:rPr lang="pl-PL" smtClean="0"/>
              <a:pPr/>
              <a:t>111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0" y="918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Czas na przerwę i krótkie podsumowanie</a:t>
            </a:r>
            <a:endParaRPr lang="pl-P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0" y="961924"/>
            <a:ext cx="12192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1550" lvl="1" indent="-514350">
              <a:buFontTx/>
              <a:buAutoNum type="arabicPeriod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Gradient </a:t>
            </a: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kodujący 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fazę </a:t>
            </a: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jest przykładany </a:t>
            </a:r>
            <a:r>
              <a:rPr lang="pl-PL" sz="3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krótko </a:t>
            </a:r>
            <a:r>
              <a:rPr lang="pl-PL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gradiencie kodującym warstwę, w kierunku osi 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X.  </a:t>
            </a: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Powoduje różnicowanie 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częstotliwości precesji </a:t>
            </a:r>
            <a:r>
              <a:rPr lang="pl-PL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wzdłuż </a:t>
            </a: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osi X. Gdy gradient przestaje działać, </a:t>
            </a:r>
          </a:p>
          <a:p>
            <a:pPr lvl="1"/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protony powracają do tej same dla wszystkich protonów częstotliwości, </a:t>
            </a:r>
          </a:p>
          <a:p>
            <a:pPr lvl="1"/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mają jednak inną fazę.</a:t>
            </a:r>
          </a:p>
          <a:p>
            <a:pPr marL="971550" lvl="1" indent="-514350">
              <a:buFont typeface="+mj-lt"/>
              <a:buAutoNum type="arabicPeriod" startAt="2"/>
            </a:pPr>
            <a:r>
              <a:rPr lang="pl-PL" sz="3000" dirty="0" smtClean="0">
                <a:solidFill>
                  <a:srgbClr val="0B33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Kierunek przyłożenia gradientu (oś X lub oś Y) można zmieniać.</a:t>
            </a:r>
          </a:p>
          <a:p>
            <a:pPr marL="971550" lvl="1" indent="-514350">
              <a:buFont typeface="+mj-lt"/>
              <a:buAutoNum type="arabicPeriod" startAt="2"/>
            </a:pPr>
            <a:r>
              <a:rPr lang="pl-PL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Dzięki transformacie Fouriera komputer może zanalizować mieszankę sygnałów wychodzących z danej warstwy i określić intensywność składowych, które cechują się albo inną częstotliwością, albo różną fazą</a:t>
            </a: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buAutoNum type="arabicPeriod" startAt="2"/>
            </a:pPr>
            <a:endParaRPr lang="pl-PL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34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ole tekstowe 4"/>
          <p:cNvSpPr txBox="1">
            <a:spLocks noChangeArrowheads="1"/>
          </p:cNvSpPr>
          <p:nvPr/>
        </p:nvSpPr>
        <p:spPr bwMode="auto">
          <a:xfrm>
            <a:off x="2033588" y="2057401"/>
            <a:ext cx="7702550" cy="14779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l-PL" altLang="pl-PL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 widzimy na obrazie MRI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l-PL" altLang="pl-PL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 fizycznego punktu widzenia?</a:t>
            </a:r>
          </a:p>
        </p:txBody>
      </p:sp>
      <p:sp>
        <p:nvSpPr>
          <p:cNvPr id="11267" name="Symbol zastępczy numeru slajd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CFA52D4-4BF0-4214-86E3-C1BF75FF6D2F}" type="slidenum">
              <a:rPr lang="en-US" altLang="pl-PL" sz="1400"/>
              <a:pPr>
                <a:spcBef>
                  <a:spcPct val="0"/>
                </a:spcBef>
                <a:buFontTx/>
                <a:buNone/>
              </a:pPr>
              <a:t>112</a:t>
            </a:fld>
            <a:endParaRPr lang="en-US" altLang="pl-PL" sz="1400"/>
          </a:p>
        </p:txBody>
      </p:sp>
    </p:spTree>
    <p:extLst>
      <p:ext uri="{BB962C8B-B14F-4D97-AF65-F5344CB8AC3E}">
        <p14:creationId xmlns:p14="http://schemas.microsoft.com/office/powerpoint/2010/main" xmlns="" val="59041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362201"/>
            <a:ext cx="7259638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4876800" y="2514600"/>
            <a:ext cx="3028950" cy="4778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500">
                <a:latin typeface="Times New Roman" pitchFamily="18" charset="0"/>
                <a:cs typeface="Times New Roman" pitchFamily="18" charset="0"/>
              </a:rPr>
              <a:t>Intensywność sygnału</a:t>
            </a:r>
          </a:p>
        </p:txBody>
      </p:sp>
      <p:sp>
        <p:nvSpPr>
          <p:cNvPr id="13316" name="Symbol zastępczy numeru slajdu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1D4C73-226A-49D4-88D4-952A80D1F191}" type="slidenum">
              <a:rPr lang="en-US" altLang="pl-PL" sz="1400"/>
              <a:pPr>
                <a:spcBef>
                  <a:spcPct val="0"/>
                </a:spcBef>
                <a:buFontTx/>
                <a:buNone/>
              </a:pPr>
              <a:t>113</a:t>
            </a:fld>
            <a:endParaRPr lang="en-US" altLang="pl-PL" sz="1400"/>
          </a:p>
        </p:txBody>
      </p:sp>
    </p:spTree>
    <p:extLst>
      <p:ext uri="{BB962C8B-B14F-4D97-AF65-F5344CB8AC3E}">
        <p14:creationId xmlns:p14="http://schemas.microsoft.com/office/powerpoint/2010/main" xmlns="" val="219839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pole tekstowe 2"/>
          <p:cNvSpPr txBox="1">
            <a:spLocks noChangeArrowheads="1"/>
          </p:cNvSpPr>
          <p:nvPr/>
        </p:nvSpPr>
        <p:spPr bwMode="auto">
          <a:xfrm>
            <a:off x="4495801" y="5334001"/>
            <a:ext cx="4352925" cy="6461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pl-PL" altLang="pl-P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Magnetyzacja tkanki</a:t>
            </a:r>
          </a:p>
        </p:txBody>
      </p:sp>
      <p:pic>
        <p:nvPicPr>
          <p:cNvPr id="15363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81200"/>
            <a:ext cx="8612188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4038600" y="2590800"/>
            <a:ext cx="3028950" cy="4778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500">
                <a:latin typeface="Times New Roman" pitchFamily="18" charset="0"/>
                <a:cs typeface="Times New Roman" pitchFamily="18" charset="0"/>
              </a:rPr>
              <a:t>Intensywność sygnału</a:t>
            </a:r>
          </a:p>
        </p:txBody>
      </p:sp>
      <p:sp>
        <p:nvSpPr>
          <p:cNvPr id="15365" name="Symbol zastępczy numeru slajd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E41C48-4003-4392-B27D-956FA8D6A2E6}" type="slidenum">
              <a:rPr lang="en-US" altLang="pl-PL" sz="1400"/>
              <a:pPr>
                <a:spcBef>
                  <a:spcPct val="0"/>
                </a:spcBef>
                <a:buFontTx/>
                <a:buNone/>
              </a:pPr>
              <a:t>114</a:t>
            </a:fld>
            <a:endParaRPr lang="en-US" altLang="pl-PL" sz="1400"/>
          </a:p>
        </p:txBody>
      </p:sp>
    </p:spTree>
    <p:extLst>
      <p:ext uri="{BB962C8B-B14F-4D97-AF65-F5344CB8AC3E}">
        <p14:creationId xmlns:p14="http://schemas.microsoft.com/office/powerpoint/2010/main" xmlns="" val="182292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pole tekstowe 2"/>
          <p:cNvSpPr txBox="1">
            <a:spLocks noChangeArrowheads="1"/>
          </p:cNvSpPr>
          <p:nvPr/>
        </p:nvSpPr>
        <p:spPr bwMode="auto">
          <a:xfrm>
            <a:off x="3886200" y="5486401"/>
            <a:ext cx="4941888" cy="6461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pl-PL" altLang="pl-PL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Charakterystyka tkanki</a:t>
            </a:r>
          </a:p>
        </p:txBody>
      </p:sp>
      <p:pic>
        <p:nvPicPr>
          <p:cNvPr id="17411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5000"/>
            <a:ext cx="8504238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3886200" y="2570164"/>
            <a:ext cx="3028950" cy="4778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500">
                <a:latin typeface="Times New Roman" pitchFamily="18" charset="0"/>
                <a:cs typeface="Times New Roman" pitchFamily="18" charset="0"/>
              </a:rPr>
              <a:t>Intensywność sygnału</a:t>
            </a:r>
          </a:p>
        </p:txBody>
      </p:sp>
      <p:sp>
        <p:nvSpPr>
          <p:cNvPr id="17413" name="Symbol zastępczy numeru slajd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C7BC38-D083-4077-8CBA-6B4DD261ADCD}" type="slidenum">
              <a:rPr lang="en-US" altLang="pl-PL" sz="1400"/>
              <a:pPr>
                <a:spcBef>
                  <a:spcPct val="0"/>
                </a:spcBef>
                <a:buFontTx/>
                <a:buNone/>
              </a:pPr>
              <a:t>115</a:t>
            </a:fld>
            <a:endParaRPr lang="en-US" altLang="pl-PL" sz="1400"/>
          </a:p>
        </p:txBody>
      </p:sp>
    </p:spTree>
    <p:extLst>
      <p:ext uri="{BB962C8B-B14F-4D97-AF65-F5344CB8AC3E}">
        <p14:creationId xmlns:p14="http://schemas.microsoft.com/office/powerpoint/2010/main" xmlns="" val="109453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1" y="2033589"/>
            <a:ext cx="2809875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5826" y="2033589"/>
            <a:ext cx="2867025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Obraz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014539"/>
            <a:ext cx="283845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pole tekstowe 5"/>
          <p:cNvSpPr txBox="1">
            <a:spLocks noChangeArrowheads="1"/>
          </p:cNvSpPr>
          <p:nvPr/>
        </p:nvSpPr>
        <p:spPr bwMode="auto">
          <a:xfrm>
            <a:off x="2743201" y="5029201"/>
            <a:ext cx="6613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altLang="pl-PL" sz="3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altLang="pl-PL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	 PD 			    T</a:t>
            </a:r>
            <a:r>
              <a:rPr lang="pl-PL" altLang="pl-PL" sz="3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pl-PL" altLang="pl-PL" sz="36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8" name="Symbol zastępczy numeru slajd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CFF285-C0AD-43E7-947C-4EE74F0B64FC}" type="slidenum">
              <a:rPr lang="en-US" altLang="pl-PL" sz="1400"/>
              <a:pPr>
                <a:spcBef>
                  <a:spcPct val="0"/>
                </a:spcBef>
                <a:buFontTx/>
                <a:buNone/>
              </a:pPr>
              <a:t>116</a:t>
            </a:fld>
            <a:endParaRPr lang="en-US" altLang="pl-PL" sz="1400"/>
          </a:p>
        </p:txBody>
      </p:sp>
    </p:spTree>
    <p:extLst>
      <p:ext uri="{BB962C8B-B14F-4D97-AF65-F5344CB8AC3E}">
        <p14:creationId xmlns:p14="http://schemas.microsoft.com/office/powerpoint/2010/main" xmlns="" val="404885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ole tekstowe 2"/>
          <p:cNvSpPr txBox="1">
            <a:spLocks noChangeArrowheads="1"/>
          </p:cNvSpPr>
          <p:nvPr/>
        </p:nvSpPr>
        <p:spPr bwMode="auto">
          <a:xfrm>
            <a:off x="3581400" y="5446713"/>
            <a:ext cx="61023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l-PL" altLang="pl-PL" sz="3600">
                <a:latin typeface="Times New Roman" panose="02020603050405020304" pitchFamily="18" charset="0"/>
                <a:cs typeface="Times New Roman" panose="02020603050405020304" pitchFamily="18" charset="0"/>
              </a:rPr>
              <a:t>roton </a:t>
            </a:r>
            <a:r>
              <a:rPr lang="pl-PL" altLang="pl-PL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l-PL" altLang="pl-PL" sz="3600">
                <a:latin typeface="Times New Roman" panose="02020603050405020304" pitchFamily="18" charset="0"/>
                <a:cs typeface="Times New Roman" panose="02020603050405020304" pitchFamily="18" charset="0"/>
              </a:rPr>
              <a:t>ensity Weighted Image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1524000" y="381001"/>
            <a:ext cx="91440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Obraz PD-zależny</a:t>
            </a:r>
          </a:p>
        </p:txBody>
      </p:sp>
      <p:pic>
        <p:nvPicPr>
          <p:cNvPr id="19460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1" y="1882776"/>
            <a:ext cx="701992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pole tekstowe 7"/>
          <p:cNvSpPr txBox="1">
            <a:spLocks noChangeArrowheads="1"/>
          </p:cNvSpPr>
          <p:nvPr/>
        </p:nvSpPr>
        <p:spPr bwMode="auto">
          <a:xfrm>
            <a:off x="8882064" y="2278064"/>
            <a:ext cx="1785937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5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Wysoka  PD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5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5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5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5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Niska PD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3067050" y="2282825"/>
            <a:ext cx="3028950" cy="4762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500">
                <a:latin typeface="Times New Roman" pitchFamily="18" charset="0"/>
                <a:cs typeface="Times New Roman" pitchFamily="18" charset="0"/>
              </a:rPr>
              <a:t>Intensywność sygnału</a:t>
            </a:r>
          </a:p>
        </p:txBody>
      </p:sp>
      <p:sp>
        <p:nvSpPr>
          <p:cNvPr id="19463" name="Symbol zastępczy numeru slajd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A76935B-AF3F-4735-9BBF-445C1C145838}" type="slidenum">
              <a:rPr lang="en-US" altLang="pl-PL" sz="1400"/>
              <a:pPr>
                <a:spcBef>
                  <a:spcPct val="0"/>
                </a:spcBef>
                <a:buFontTx/>
                <a:buNone/>
              </a:pPr>
              <a:t>117</a:t>
            </a:fld>
            <a:endParaRPr lang="en-US" altLang="pl-PL" sz="1400"/>
          </a:p>
        </p:txBody>
      </p:sp>
    </p:spTree>
    <p:extLst>
      <p:ext uri="{BB962C8B-B14F-4D97-AF65-F5344CB8AC3E}">
        <p14:creationId xmlns:p14="http://schemas.microsoft.com/office/powerpoint/2010/main" xmlns="" val="410498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ole tekstowe 2"/>
          <p:cNvSpPr txBox="1">
            <a:spLocks noChangeArrowheads="1"/>
          </p:cNvSpPr>
          <p:nvPr/>
        </p:nvSpPr>
        <p:spPr bwMode="auto">
          <a:xfrm>
            <a:off x="4376739" y="5486401"/>
            <a:ext cx="36734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altLang="pl-PL" sz="3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altLang="pl-PL" sz="3600">
                <a:latin typeface="Times New Roman" panose="02020603050405020304" pitchFamily="18" charset="0"/>
                <a:cs typeface="Times New Roman" panose="02020603050405020304" pitchFamily="18" charset="0"/>
              </a:rPr>
              <a:t> weighted image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524000" y="381001"/>
            <a:ext cx="91440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Obraz T</a:t>
            </a:r>
            <a:r>
              <a:rPr lang="pl-PL" sz="40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l-PL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-zależny</a:t>
            </a:r>
          </a:p>
        </p:txBody>
      </p:sp>
      <p:pic>
        <p:nvPicPr>
          <p:cNvPr id="20484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1" y="1930401"/>
            <a:ext cx="701992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pole tekstowe 6"/>
          <p:cNvSpPr txBox="1">
            <a:spLocks noChangeArrowheads="1"/>
          </p:cNvSpPr>
          <p:nvPr/>
        </p:nvSpPr>
        <p:spPr bwMode="auto">
          <a:xfrm>
            <a:off x="8986839" y="2271714"/>
            <a:ext cx="1481137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5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Krótki  T</a:t>
            </a:r>
            <a:r>
              <a:rPr lang="pl-PL" altLang="pl-PL" sz="2500" baseline="-250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5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5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5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5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Długi T</a:t>
            </a:r>
            <a:r>
              <a:rPr lang="pl-PL" altLang="pl-PL" sz="2500" baseline="-250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3276600" y="2362200"/>
            <a:ext cx="3028950" cy="4778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500">
                <a:latin typeface="Times New Roman" pitchFamily="18" charset="0"/>
                <a:cs typeface="Times New Roman" pitchFamily="18" charset="0"/>
              </a:rPr>
              <a:t>Intensywność sygnału</a:t>
            </a:r>
          </a:p>
        </p:txBody>
      </p:sp>
      <p:sp>
        <p:nvSpPr>
          <p:cNvPr id="20487" name="Symbol zastępczy numeru slajd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4890E5-6A20-4887-B1DF-FBA5190C3FBE}" type="slidenum">
              <a:rPr lang="en-US" altLang="pl-PL" sz="1400"/>
              <a:pPr>
                <a:spcBef>
                  <a:spcPct val="0"/>
                </a:spcBef>
                <a:buFontTx/>
                <a:buNone/>
              </a:pPr>
              <a:t>118</a:t>
            </a:fld>
            <a:endParaRPr lang="en-US" altLang="pl-PL" sz="1400"/>
          </a:p>
        </p:txBody>
      </p:sp>
    </p:spTree>
    <p:extLst>
      <p:ext uri="{BB962C8B-B14F-4D97-AF65-F5344CB8AC3E}">
        <p14:creationId xmlns:p14="http://schemas.microsoft.com/office/powerpoint/2010/main" xmlns="" val="322493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1524000" y="381001"/>
            <a:ext cx="91440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Obraz T</a:t>
            </a:r>
            <a:r>
              <a:rPr lang="pl-PL" sz="40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l-PL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-zależny</a:t>
            </a:r>
          </a:p>
        </p:txBody>
      </p:sp>
      <p:sp>
        <p:nvSpPr>
          <p:cNvPr id="21507" name="pole tekstowe 4"/>
          <p:cNvSpPr txBox="1">
            <a:spLocks noChangeArrowheads="1"/>
          </p:cNvSpPr>
          <p:nvPr/>
        </p:nvSpPr>
        <p:spPr bwMode="auto">
          <a:xfrm>
            <a:off x="4376739" y="5486401"/>
            <a:ext cx="36734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3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altLang="pl-PL" sz="3600" baseline="-25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l-PL" altLang="pl-PL" sz="3600">
                <a:latin typeface="Times New Roman" panose="02020603050405020304" pitchFamily="18" charset="0"/>
                <a:cs typeface="Times New Roman" panose="02020603050405020304" pitchFamily="18" charset="0"/>
              </a:rPr>
              <a:t> weighted image</a:t>
            </a:r>
          </a:p>
        </p:txBody>
      </p:sp>
      <p:pic>
        <p:nvPicPr>
          <p:cNvPr id="21508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1" y="1930401"/>
            <a:ext cx="701992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pole tekstowe 6"/>
          <p:cNvSpPr txBox="1">
            <a:spLocks noChangeArrowheads="1"/>
          </p:cNvSpPr>
          <p:nvPr/>
        </p:nvSpPr>
        <p:spPr bwMode="auto">
          <a:xfrm>
            <a:off x="8986839" y="2271714"/>
            <a:ext cx="140017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5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Długi  T</a:t>
            </a:r>
            <a:r>
              <a:rPr lang="pl-PL" altLang="pl-PL" sz="2500" baseline="-250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5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5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5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5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Krótki T</a:t>
            </a:r>
            <a:r>
              <a:rPr lang="pl-PL" altLang="pl-PL" sz="2500" baseline="-250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3184525" y="2305050"/>
            <a:ext cx="3028950" cy="4762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sz="2500">
                <a:latin typeface="Times New Roman" pitchFamily="18" charset="0"/>
                <a:cs typeface="Times New Roman" pitchFamily="18" charset="0"/>
              </a:rPr>
              <a:t>Intensywność sygnału</a:t>
            </a:r>
          </a:p>
        </p:txBody>
      </p:sp>
      <p:sp>
        <p:nvSpPr>
          <p:cNvPr id="21511" name="Symbol zastępczy numeru slajd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1E35268-C2A8-44C4-AF80-95ADC2FA9195}" type="slidenum">
              <a:rPr lang="en-US" altLang="pl-PL" sz="1400"/>
              <a:pPr>
                <a:spcBef>
                  <a:spcPct val="0"/>
                </a:spcBef>
                <a:buFontTx/>
                <a:buNone/>
              </a:pPr>
              <a:t>119</a:t>
            </a:fld>
            <a:endParaRPr lang="en-US" altLang="pl-PL" sz="1400"/>
          </a:p>
        </p:txBody>
      </p:sp>
    </p:spTree>
    <p:extLst>
      <p:ext uri="{BB962C8B-B14F-4D97-AF65-F5344CB8AC3E}">
        <p14:creationId xmlns:p14="http://schemas.microsoft.com/office/powerpoint/2010/main" xmlns="" val="174711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19775" y="1524001"/>
            <a:ext cx="142875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72401" y="1524001"/>
            <a:ext cx="141922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trzałka w górę 4"/>
          <p:cNvSpPr/>
          <p:nvPr/>
        </p:nvSpPr>
        <p:spPr>
          <a:xfrm>
            <a:off x="6262688" y="2743200"/>
            <a:ext cx="271462" cy="1143000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solidFill>
                <a:srgbClr val="FFFFFF"/>
              </a:solidFill>
            </a:endParaRPr>
          </a:p>
        </p:txBody>
      </p:sp>
      <p:sp>
        <p:nvSpPr>
          <p:cNvPr id="7" name="Strzałka w górę 6"/>
          <p:cNvSpPr/>
          <p:nvPr/>
        </p:nvSpPr>
        <p:spPr>
          <a:xfrm>
            <a:off x="8345488" y="2724150"/>
            <a:ext cx="271462" cy="1143000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>
              <a:solidFill>
                <a:srgbClr val="FFFFFF"/>
              </a:solidFill>
            </a:endParaRPr>
          </a:p>
        </p:txBody>
      </p:sp>
      <p:sp>
        <p:nvSpPr>
          <p:cNvPr id="8" name="pole tekstowe 8"/>
          <p:cNvSpPr txBox="1">
            <a:spLocks noChangeArrowheads="1"/>
          </p:cNvSpPr>
          <p:nvPr/>
        </p:nvSpPr>
        <p:spPr bwMode="auto">
          <a:xfrm>
            <a:off x="1524000" y="4157664"/>
            <a:ext cx="9144000" cy="12461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l-PL" altLang="pl-PL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Gęstość protonowa (PD)		Mała		Wysoka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l-PL" altLang="pl-PL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Czas </a:t>
            </a:r>
            <a:r>
              <a:rPr lang="pl-PL" altLang="pl-PL" sz="25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relaksaji</a:t>
            </a:r>
            <a:r>
              <a:rPr lang="pl-PL" altLang="pl-PL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podłużnej (T1)	Długi		Krótki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l-PL" altLang="pl-PL" sz="2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Czas relaksacji poprzecznej (T2)	Krótki		Długi</a:t>
            </a:r>
          </a:p>
        </p:txBody>
      </p:sp>
      <p:sp>
        <p:nvSpPr>
          <p:cNvPr id="9" name="pole tekstowe 8"/>
          <p:cNvSpPr txBox="1">
            <a:spLocks noChangeArrowheads="1"/>
          </p:cNvSpPr>
          <p:nvPr/>
        </p:nvSpPr>
        <p:spPr bwMode="auto">
          <a:xfrm>
            <a:off x="1524000" y="141289"/>
            <a:ext cx="9144000" cy="1323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altLang="pl-PL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Wpływ charakterystyki tkanki na sygnał</a:t>
            </a:r>
          </a:p>
          <a:p>
            <a:pPr algn="ctr" eaLnBrk="1" hangingPunct="1">
              <a:defRPr/>
            </a:pPr>
            <a:r>
              <a:rPr lang="pl-PL" altLang="pl-PL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podsumowanie</a:t>
            </a:r>
          </a:p>
        </p:txBody>
      </p:sp>
      <p:sp>
        <p:nvSpPr>
          <p:cNvPr id="23560" name="Symbol zastępczy numeru slajd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8D74A74-0FB7-4DE6-A919-FAE21F5C00C9}" type="slidenum">
              <a:rPr lang="en-US" altLang="pl-PL" sz="1400"/>
              <a:pPr>
                <a:spcBef>
                  <a:spcPct val="0"/>
                </a:spcBef>
                <a:buFontTx/>
                <a:buNone/>
              </a:pPr>
              <a:t>120</a:t>
            </a:fld>
            <a:endParaRPr lang="en-US" altLang="pl-PL" sz="1400"/>
          </a:p>
        </p:txBody>
      </p:sp>
    </p:spTree>
    <p:extLst>
      <p:ext uri="{BB962C8B-B14F-4D97-AF65-F5344CB8AC3E}">
        <p14:creationId xmlns:p14="http://schemas.microsoft.com/office/powerpoint/2010/main" xmlns="" val="187262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7630</TotalTime>
  <Words>2727</Words>
  <Application>Microsoft Office PowerPoint</Application>
  <PresentationFormat>Niestandardowy</PresentationFormat>
  <Paragraphs>900</Paragraphs>
  <Slides>120</Slides>
  <Notes>65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120</vt:i4>
      </vt:variant>
    </vt:vector>
  </HeadingPairs>
  <TitlesOfParts>
    <vt:vector size="122" baseType="lpstr">
      <vt:lpstr>Motyw pakietu Office</vt:lpstr>
      <vt:lpstr>CorelPhotoPaint.Image.9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Wszystkie jądra charakteryzuje:</vt:lpstr>
      <vt:lpstr>Slajd 15</vt:lpstr>
      <vt:lpstr>Slajd 16</vt:lpstr>
      <vt:lpstr>Slajd 17</vt:lpstr>
      <vt:lpstr>Najsilniejszym momentem magnetycznym obdarzone jest jądro wodoru (pojedynczy proton)</vt:lpstr>
      <vt:lpstr>Zawartość wody w tkankach 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Slajd 30</vt:lpstr>
      <vt:lpstr>Slajd 31</vt:lpstr>
      <vt:lpstr>Slajd 32</vt:lpstr>
      <vt:lpstr>Slajd 33</vt:lpstr>
      <vt:lpstr>Slajd 34</vt:lpstr>
      <vt:lpstr>Slajd 35</vt:lpstr>
      <vt:lpstr>Slajd 36</vt:lpstr>
      <vt:lpstr>Slajd 37</vt:lpstr>
      <vt:lpstr>Slajd 38</vt:lpstr>
      <vt:lpstr>Slajd 39</vt:lpstr>
      <vt:lpstr>Slajd 40</vt:lpstr>
      <vt:lpstr>Slajd 41</vt:lpstr>
      <vt:lpstr>Slajd 42</vt:lpstr>
      <vt:lpstr>Slajd 43</vt:lpstr>
      <vt:lpstr>Slajd 44</vt:lpstr>
      <vt:lpstr>Slajd 45</vt:lpstr>
      <vt:lpstr>Slajd 46</vt:lpstr>
      <vt:lpstr>Slajd 47</vt:lpstr>
      <vt:lpstr>Slajd 48</vt:lpstr>
      <vt:lpstr>Slajd 49</vt:lpstr>
      <vt:lpstr>Warunek</vt:lpstr>
      <vt:lpstr>B0 / 10 000  B1</vt:lpstr>
      <vt:lpstr>Slajd 52</vt:lpstr>
      <vt:lpstr>Slajd 53</vt:lpstr>
      <vt:lpstr>Slajd 54</vt:lpstr>
      <vt:lpstr>Slajd 55</vt:lpstr>
      <vt:lpstr> </vt:lpstr>
      <vt:lpstr>Slajd 57</vt:lpstr>
      <vt:lpstr>Slajd 58</vt:lpstr>
      <vt:lpstr>Slajd 59</vt:lpstr>
      <vt:lpstr>Slajd 60</vt:lpstr>
      <vt:lpstr>Slajd 61</vt:lpstr>
      <vt:lpstr>Slajd 62</vt:lpstr>
      <vt:lpstr>Slajd 63</vt:lpstr>
      <vt:lpstr>Slajd 64</vt:lpstr>
      <vt:lpstr>Slajd 65</vt:lpstr>
      <vt:lpstr>Slajd 66</vt:lpstr>
      <vt:lpstr>Slajd 67</vt:lpstr>
      <vt:lpstr>Slajd 68</vt:lpstr>
      <vt:lpstr>Slajd 69</vt:lpstr>
      <vt:lpstr>Slajd 70</vt:lpstr>
      <vt:lpstr>Slajd 71</vt:lpstr>
      <vt:lpstr>Slajd 72</vt:lpstr>
      <vt:lpstr>Slajd 73</vt:lpstr>
      <vt:lpstr>Slajd 74</vt:lpstr>
      <vt:lpstr>Powstawanie odpowiedzi</vt:lpstr>
      <vt:lpstr>Slajd 76</vt:lpstr>
      <vt:lpstr>Slajd 77</vt:lpstr>
      <vt:lpstr>Slajd 78</vt:lpstr>
      <vt:lpstr>Slajd 79</vt:lpstr>
      <vt:lpstr>Slajd 80</vt:lpstr>
      <vt:lpstr>Slajd 81</vt:lpstr>
      <vt:lpstr>Slajd 82</vt:lpstr>
      <vt:lpstr>Slajd 83</vt:lpstr>
      <vt:lpstr>Slajd 84</vt:lpstr>
      <vt:lpstr>Slajd 85</vt:lpstr>
      <vt:lpstr>Slajd 86</vt:lpstr>
      <vt:lpstr>Slajd 87</vt:lpstr>
      <vt:lpstr>Slajd 88</vt:lpstr>
      <vt:lpstr>Slajd 89</vt:lpstr>
      <vt:lpstr>Slajd 90</vt:lpstr>
      <vt:lpstr>Slajd 91</vt:lpstr>
      <vt:lpstr>Slajd 92</vt:lpstr>
      <vt:lpstr>Slajd 93</vt:lpstr>
      <vt:lpstr>Slajd 94</vt:lpstr>
      <vt:lpstr>Slajd 95</vt:lpstr>
      <vt:lpstr>Slajd 96</vt:lpstr>
      <vt:lpstr>Slajd 97</vt:lpstr>
      <vt:lpstr>Slajd 98</vt:lpstr>
      <vt:lpstr>Slajd 99</vt:lpstr>
      <vt:lpstr>Slajd 100</vt:lpstr>
      <vt:lpstr>Slajd 101</vt:lpstr>
      <vt:lpstr>Slajd 102</vt:lpstr>
      <vt:lpstr>Slajd 103</vt:lpstr>
      <vt:lpstr>Slajd 104</vt:lpstr>
      <vt:lpstr>Slajd 105</vt:lpstr>
      <vt:lpstr>Slajd 106</vt:lpstr>
      <vt:lpstr>Slajd 107</vt:lpstr>
      <vt:lpstr>Slajd 108</vt:lpstr>
      <vt:lpstr>Slajd 109</vt:lpstr>
      <vt:lpstr>Slajd 110</vt:lpstr>
      <vt:lpstr>Slajd 111</vt:lpstr>
      <vt:lpstr>Slajd 112</vt:lpstr>
      <vt:lpstr>Slajd 113</vt:lpstr>
      <vt:lpstr>Slajd 114</vt:lpstr>
      <vt:lpstr>Slajd 115</vt:lpstr>
      <vt:lpstr>Slajd 116</vt:lpstr>
      <vt:lpstr>Slajd 117</vt:lpstr>
      <vt:lpstr>Slajd 118</vt:lpstr>
      <vt:lpstr>Slajd 119</vt:lpstr>
      <vt:lpstr>Slajd 120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WS</dc:creator>
  <cp:lastModifiedBy>Użytkownik systemu Windows</cp:lastModifiedBy>
  <cp:revision>741</cp:revision>
  <cp:lastPrinted>2017-01-20T06:48:44Z</cp:lastPrinted>
  <dcterms:created xsi:type="dcterms:W3CDTF">2016-01-30T19:50:57Z</dcterms:created>
  <dcterms:modified xsi:type="dcterms:W3CDTF">2020-05-01T08:26:40Z</dcterms:modified>
</cp:coreProperties>
</file>